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65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5" r:id="rId4"/>
    <p:sldId id="335" r:id="rId5"/>
    <p:sldId id="334" r:id="rId6"/>
    <p:sldId id="338" r:id="rId7"/>
    <p:sldId id="352" r:id="rId8"/>
    <p:sldId id="341" r:id="rId9"/>
    <p:sldId id="342" r:id="rId10"/>
    <p:sldId id="343" r:id="rId11"/>
    <p:sldId id="344" r:id="rId12"/>
    <p:sldId id="347" r:id="rId13"/>
    <p:sldId id="346" r:id="rId14"/>
    <p:sldId id="353" r:id="rId15"/>
    <p:sldId id="348" r:id="rId16"/>
    <p:sldId id="349" r:id="rId17"/>
    <p:sldId id="350" r:id="rId18"/>
    <p:sldId id="329" r:id="rId19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67746" autoAdjust="0"/>
  </p:normalViewPr>
  <p:slideViewPr>
    <p:cSldViewPr snapToGrid="0">
      <p:cViewPr varScale="1">
        <p:scale>
          <a:sx n="68" d="100"/>
          <a:sy n="68" d="100"/>
        </p:scale>
        <p:origin x="127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863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XXps://worldbankgroup-my.sharepoint.com/personal/aislam_worldbank_org/Documents/WDR%20Asif/_Jobs%20Past/_Results/Jobs%20of%20the%20Past%20v1%202-8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45808\Documents\@WDR%202016\@Equity\Drafts\Files%20to%20use%20Dec%202014\Trends%20empl%20routine%20and%20non%20routine_ILO%20data_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45808\Documents\@WDR%202016\@Equity\Drafts\Files%20to%20use%20Dec%202014\Trends%20empl%20routine%20and%20non%20routine_ILO%20data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Percentuale</a:t>
            </a: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lavori</a:t>
            </a: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automazione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tockChart>
        <c:ser>
          <c:idx val="0"/>
          <c:order val="0"/>
          <c:tx>
            <c:strRef>
              <c:f>'Employment shares (2)'!$G$57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 shares (2)'!$F$58:$F$63</c:f>
              <c:strCache>
                <c:ptCount val="6"/>
                <c:pt idx="0">
                  <c:v>US</c:v>
                </c:pt>
                <c:pt idx="1">
                  <c:v>Japan</c:v>
                </c:pt>
                <c:pt idx="2">
                  <c:v>Lithuania</c:v>
                </c:pt>
                <c:pt idx="3">
                  <c:v>Cyprus</c:v>
                </c:pt>
                <c:pt idx="4">
                  <c:v>Ukraine</c:v>
                </c:pt>
                <c:pt idx="5">
                  <c:v>Bolivia</c:v>
                </c:pt>
              </c:strCache>
            </c:strRef>
          </c:cat>
          <c:val>
            <c:numRef>
              <c:f>'Employment shares (2)'!$G$58:$G$63</c:f>
              <c:numCache>
                <c:formatCode>0%</c:formatCode>
                <c:ptCount val="6"/>
                <c:pt idx="0">
                  <c:v>7.0715713500976565E-2</c:v>
                </c:pt>
                <c:pt idx="1">
                  <c:v>5.9887685775756837E-2</c:v>
                </c:pt>
                <c:pt idx="2">
                  <c:v>5.3074817657470706E-2</c:v>
                </c:pt>
                <c:pt idx="3">
                  <c:v>5.3074817657470706E-2</c:v>
                </c:pt>
                <c:pt idx="4">
                  <c:v>5.3074817657470706E-2</c:v>
                </c:pt>
                <c:pt idx="5">
                  <c:v>2.3362209796905519E-2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69-4C2C-904F-67C856268903}"/>
            </c:ext>
          </c:extLst>
        </c:ser>
        <c:ser>
          <c:idx val="1"/>
          <c:order val="1"/>
          <c:tx>
            <c:strRef>
              <c:f>'Employment shares (2)'!$H$57</c:f>
              <c:strCache>
                <c:ptCount val="1"/>
                <c:pt idx="0">
                  <c:v>Mean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'Employment shares (2)'!$F$58:$F$63</c:f>
              <c:strCache>
                <c:ptCount val="6"/>
                <c:pt idx="0">
                  <c:v>US</c:v>
                </c:pt>
                <c:pt idx="1">
                  <c:v>Japan</c:v>
                </c:pt>
                <c:pt idx="2">
                  <c:v>Lithuania</c:v>
                </c:pt>
                <c:pt idx="3">
                  <c:v>Cyprus</c:v>
                </c:pt>
                <c:pt idx="4">
                  <c:v>Ukraine</c:v>
                </c:pt>
                <c:pt idx="5">
                  <c:v>Bolivia</c:v>
                </c:pt>
              </c:strCache>
            </c:strRef>
          </c:cat>
          <c:val>
            <c:numRef>
              <c:f>'Employment shares (2)'!$H$58:$H$63</c:f>
              <c:numCache>
                <c:formatCode>0%</c:formatCode>
                <c:ptCount val="6"/>
                <c:pt idx="0">
                  <c:v>0.27035785675048829</c:v>
                </c:pt>
                <c:pt idx="1">
                  <c:v>0.30494384288787846</c:v>
                </c:pt>
                <c:pt idx="2">
                  <c:v>0.30761060972873538</c:v>
                </c:pt>
                <c:pt idx="3">
                  <c:v>0.33115128362873536</c:v>
                </c:pt>
                <c:pt idx="4">
                  <c:v>0.22403813547873536</c:v>
                </c:pt>
                <c:pt idx="5">
                  <c:v>0.21793676179845273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69-4C2C-904F-67C856268903}"/>
            </c:ext>
          </c:extLst>
        </c:ser>
        <c:ser>
          <c:idx val="2"/>
          <c:order val="2"/>
          <c:tx>
            <c:strRef>
              <c:f>'Employment shares (2)'!$I$57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'Employment shares (2)'!$F$58:$F$63</c:f>
              <c:strCache>
                <c:ptCount val="6"/>
                <c:pt idx="0">
                  <c:v>US</c:v>
                </c:pt>
                <c:pt idx="1">
                  <c:v>Japan</c:v>
                </c:pt>
                <c:pt idx="2">
                  <c:v>Lithuania</c:v>
                </c:pt>
                <c:pt idx="3">
                  <c:v>Cyprus</c:v>
                </c:pt>
                <c:pt idx="4">
                  <c:v>Ukraine</c:v>
                </c:pt>
                <c:pt idx="5">
                  <c:v>Bolivia</c:v>
                </c:pt>
              </c:strCache>
            </c:strRef>
          </c:cat>
          <c:val>
            <c:numRef>
              <c:f>'Employment shares (2)'!$I$58:$I$63</c:f>
              <c:numCache>
                <c:formatCode>0%</c:formatCode>
                <c:ptCount val="6"/>
                <c:pt idx="0">
                  <c:v>0.47</c:v>
                </c:pt>
                <c:pt idx="1">
                  <c:v>0.55000000000000004</c:v>
                </c:pt>
                <c:pt idx="2">
                  <c:v>0.56214640180000008</c:v>
                </c:pt>
                <c:pt idx="3">
                  <c:v>0.60922774960000003</c:v>
                </c:pt>
                <c:pt idx="4">
                  <c:v>0.39500145330000003</c:v>
                </c:pt>
                <c:pt idx="5">
                  <c:v>0.41251131379999995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69-4C2C-904F-67C856268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rgbClr val="FF0000"/>
              </a:solidFill>
              <a:round/>
              <a:headEnd type="oval"/>
              <a:tailEnd type="oval"/>
            </a:ln>
            <a:effectLst/>
          </c:spPr>
        </c:hiLowLines>
        <c:axId val="990725840"/>
        <c:axId val="1072053616"/>
      </c:stockChart>
      <c:catAx>
        <c:axId val="99072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053616"/>
        <c:crosses val="autoZero"/>
        <c:auto val="1"/>
        <c:lblAlgn val="ctr"/>
        <c:lblOffset val="100"/>
        <c:noMultiLvlLbl val="0"/>
      </c:catAx>
      <c:valAx>
        <c:axId val="107205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72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A5157"/>
      </a:solidFill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OECD countries</a:t>
            </a:r>
          </a:p>
        </c:rich>
      </c:tx>
      <c:layout>
        <c:manualLayout>
          <c:xMode val="edge"/>
          <c:yMode val="edge"/>
          <c:x val="0.35352426882879923"/>
          <c:y val="6.997002307908871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350858421948455"/>
          <c:y val="9.8158450302407857E-2"/>
          <c:w val="0.8277609920348642"/>
          <c:h val="0.55271001612616211"/>
        </c:manualLayout>
      </c:layout>
      <c:lineChart>
        <c:grouping val="standard"/>
        <c:varyColors val="0"/>
        <c:ser>
          <c:idx val="0"/>
          <c:order val="0"/>
          <c:tx>
            <c:strRef>
              <c:f>'skills over time only rich'!$Q$1</c:f>
              <c:strCache>
                <c:ptCount val="1"/>
                <c:pt idx="0">
                  <c:v>Non-routine cognitive or inter-personal</c:v>
                </c:pt>
              </c:strCache>
            </c:strRef>
          </c:tx>
          <c:marker>
            <c:symbol val="none"/>
          </c:marker>
          <c:cat>
            <c:numRef>
              <c:f>'skills over time only rich'!$P$2:$P$14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'skills over time only rich'!$Q$2:$Q$14</c:f>
              <c:numCache>
                <c:formatCode>0.0</c:formatCode>
                <c:ptCount val="13"/>
                <c:pt idx="0">
                  <c:v>33.674999917990398</c:v>
                </c:pt>
                <c:pt idx="1">
                  <c:v>33.541935447242949</c:v>
                </c:pt>
                <c:pt idx="2">
                  <c:v>34.528125073993579</c:v>
                </c:pt>
                <c:pt idx="3">
                  <c:v>34.630303116458833</c:v>
                </c:pt>
                <c:pt idx="4">
                  <c:v>35.988235254059816</c:v>
                </c:pt>
                <c:pt idx="5">
                  <c:v>36.426470611901841</c:v>
                </c:pt>
                <c:pt idx="6">
                  <c:v>36.782352914047593</c:v>
                </c:pt>
                <c:pt idx="7">
                  <c:v>36.826470503035715</c:v>
                </c:pt>
                <c:pt idx="8">
                  <c:v>37.405882279881659</c:v>
                </c:pt>
                <c:pt idx="9">
                  <c:v>40.923999914824961</c:v>
                </c:pt>
                <c:pt idx="10">
                  <c:v>41.235999916493896</c:v>
                </c:pt>
                <c:pt idx="11">
                  <c:v>41.613043354257293</c:v>
                </c:pt>
                <c:pt idx="12">
                  <c:v>41.433333342894912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56-4929-980F-515FFE56A393}"/>
            </c:ext>
          </c:extLst>
        </c:ser>
        <c:ser>
          <c:idx val="1"/>
          <c:order val="1"/>
          <c:tx>
            <c:strRef>
              <c:f>'skills over time only rich'!$R$1</c:f>
              <c:strCache>
                <c:ptCount val="1"/>
                <c:pt idx="0">
                  <c:v>Routine cognitive or manual</c:v>
                </c:pt>
              </c:strCache>
            </c:strRef>
          </c:tx>
          <c:marker>
            <c:symbol val="none"/>
          </c:marker>
          <c:cat>
            <c:numRef>
              <c:f>'skills over time only rich'!$P$2:$P$14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'skills over time only rich'!$R$2:$R$14</c:f>
              <c:numCache>
                <c:formatCode>0.0</c:formatCode>
                <c:ptCount val="13"/>
                <c:pt idx="0">
                  <c:v>42.392857040677754</c:v>
                </c:pt>
                <c:pt idx="1">
                  <c:v>42.429032225762647</c:v>
                </c:pt>
                <c:pt idx="2">
                  <c:v>40.740624831989408</c:v>
                </c:pt>
                <c:pt idx="3">
                  <c:v>40.866666562629469</c:v>
                </c:pt>
                <c:pt idx="4">
                  <c:v>39.758823594626257</c:v>
                </c:pt>
                <c:pt idx="5">
                  <c:v>39.232352996573731</c:v>
                </c:pt>
                <c:pt idx="6">
                  <c:v>38.788235408418316</c:v>
                </c:pt>
                <c:pt idx="7">
                  <c:v>38.447058916091919</c:v>
                </c:pt>
                <c:pt idx="8">
                  <c:v>37.920588090139276</c:v>
                </c:pt>
                <c:pt idx="9">
                  <c:v>35.356000165939328</c:v>
                </c:pt>
                <c:pt idx="10">
                  <c:v>34.816000077724453</c:v>
                </c:pt>
                <c:pt idx="11">
                  <c:v>32.552173930665724</c:v>
                </c:pt>
                <c:pt idx="12">
                  <c:v>32.449999863902725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56-4929-980F-515FFE56A393}"/>
            </c:ext>
          </c:extLst>
        </c:ser>
        <c:ser>
          <c:idx val="2"/>
          <c:order val="2"/>
          <c:tx>
            <c:strRef>
              <c:f>'skills over time only rich'!$S$1</c:f>
              <c:strCache>
                <c:ptCount val="1"/>
                <c:pt idx="0">
                  <c:v>Non-routine manual</c:v>
                </c:pt>
              </c:strCache>
            </c:strRef>
          </c:tx>
          <c:marker>
            <c:symbol val="none"/>
          </c:marker>
          <c:cat>
            <c:numRef>
              <c:f>'skills over time only rich'!$P$2:$P$14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'skills over time only rich'!$S$2:$S$14</c:f>
              <c:numCache>
                <c:formatCode>0.0</c:formatCode>
                <c:ptCount val="13"/>
                <c:pt idx="0">
                  <c:v>23.589285680225917</c:v>
                </c:pt>
                <c:pt idx="1">
                  <c:v>23.638709760481312</c:v>
                </c:pt>
                <c:pt idx="2">
                  <c:v>24.087500035762787</c:v>
                </c:pt>
                <c:pt idx="3">
                  <c:v>24.196969841465805</c:v>
                </c:pt>
                <c:pt idx="4">
                  <c:v>23.970588235294116</c:v>
                </c:pt>
                <c:pt idx="5">
                  <c:v>23.885294325211468</c:v>
                </c:pt>
                <c:pt idx="6">
                  <c:v>24.144117691937616</c:v>
                </c:pt>
                <c:pt idx="7">
                  <c:v>24.42058826895321</c:v>
                </c:pt>
                <c:pt idx="8">
                  <c:v>24.402941086713007</c:v>
                </c:pt>
                <c:pt idx="9">
                  <c:v>23.395999870300294</c:v>
                </c:pt>
                <c:pt idx="10">
                  <c:v>23.651999874114992</c:v>
                </c:pt>
                <c:pt idx="11">
                  <c:v>25.352174116217572</c:v>
                </c:pt>
                <c:pt idx="12">
                  <c:v>25.558333307504654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56-4929-980F-515FFE56A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355656"/>
        <c:axId val="315356048"/>
      </c:lineChart>
      <c:catAx>
        <c:axId val="315355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5356048"/>
        <c:crossesAt val="0"/>
        <c:auto val="1"/>
        <c:lblAlgn val="ctr"/>
        <c:lblOffset val="100"/>
        <c:noMultiLvlLbl val="0"/>
      </c:catAx>
      <c:valAx>
        <c:axId val="315356048"/>
        <c:scaling>
          <c:orientation val="minMax"/>
          <c:max val="50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>
                    <a:latin typeface="Arial" panose="020B0604020202020204" pitchFamily="34" charset="0"/>
                    <a:cs typeface="Arial" panose="020B0604020202020204" pitchFamily="34" charset="0"/>
                  </a:rPr>
                  <a:t>Share in total employment (%)</a:t>
                </a:r>
              </a:p>
            </c:rich>
          </c:tx>
          <c:layout>
            <c:manualLayout>
              <c:xMode val="edge"/>
              <c:yMode val="edge"/>
              <c:x val="1.4336685228427608E-2"/>
              <c:y val="0.1155023269164761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535565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6.1243288875267476E-2"/>
          <c:y val="0.78903343603788656"/>
          <c:w val="0.8559256289712619"/>
          <c:h val="0.2095142278978838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Developing countries</a:t>
            </a:r>
          </a:p>
        </c:rich>
      </c:tx>
      <c:layout>
        <c:manualLayout>
          <c:xMode val="edge"/>
          <c:yMode val="edge"/>
          <c:x val="0.3211722073420513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029080105336602"/>
          <c:y val="9.8158420223052878E-2"/>
          <c:w val="0.74915190528708719"/>
          <c:h val="0.54172880889585895"/>
        </c:manualLayout>
      </c:layout>
      <c:lineChart>
        <c:grouping val="standard"/>
        <c:varyColors val="0"/>
        <c:ser>
          <c:idx val="0"/>
          <c:order val="0"/>
          <c:tx>
            <c:strRef>
              <c:f>'skills over time (2) no rich'!$T$1</c:f>
              <c:strCache>
                <c:ptCount val="1"/>
                <c:pt idx="0">
                  <c:v>Non-routine cognitive or inter-personal</c:v>
                </c:pt>
              </c:strCache>
            </c:strRef>
          </c:tx>
          <c:marker>
            <c:symbol val="none"/>
          </c:marker>
          <c:cat>
            <c:numRef>
              <c:f>'skills over time (2) no rich'!$S$2:$S$13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'skills over time (2) no rich'!$T$2:$T$13</c:f>
              <c:numCache>
                <c:formatCode>0.0</c:formatCode>
                <c:ptCount val="12"/>
                <c:pt idx="0">
                  <c:v>22.822727298533376</c:v>
                </c:pt>
                <c:pt idx="1">
                  <c:v>23.090566236033755</c:v>
                </c:pt>
                <c:pt idx="2">
                  <c:v>23.213725527419765</c:v>
                </c:pt>
                <c:pt idx="3">
                  <c:v>23.029411775370438</c:v>
                </c:pt>
                <c:pt idx="4">
                  <c:v>23.230357212280587</c:v>
                </c:pt>
                <c:pt idx="5">
                  <c:v>21.075409822288108</c:v>
                </c:pt>
                <c:pt idx="6">
                  <c:v>22.715254248577658</c:v>
                </c:pt>
                <c:pt idx="7">
                  <c:v>24.99090909429572</c:v>
                </c:pt>
                <c:pt idx="8">
                  <c:v>25.439999990827509</c:v>
                </c:pt>
                <c:pt idx="9">
                  <c:v>26.090322627655922</c:v>
                </c:pt>
                <c:pt idx="10">
                  <c:v>26.662499955156818</c:v>
                </c:pt>
                <c:pt idx="11">
                  <c:v>28.721428661740251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1B-4AE4-95EA-D9FB87418612}"/>
            </c:ext>
          </c:extLst>
        </c:ser>
        <c:ser>
          <c:idx val="1"/>
          <c:order val="1"/>
          <c:tx>
            <c:strRef>
              <c:f>'skills over time (2) no rich'!$U$1</c:f>
              <c:strCache>
                <c:ptCount val="1"/>
                <c:pt idx="0">
                  <c:v>Routine cognitive or manual</c:v>
                </c:pt>
              </c:strCache>
            </c:strRef>
          </c:tx>
          <c:marker>
            <c:symbol val="none"/>
          </c:marker>
          <c:cat>
            <c:numRef>
              <c:f>'skills over time (2) no rich'!$S$2:$S$13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'skills over time (2) no rich'!$U$2:$U$13</c:f>
              <c:numCache>
                <c:formatCode>0.0</c:formatCode>
                <c:ptCount val="12"/>
                <c:pt idx="0">
                  <c:v>47.259090839800507</c:v>
                </c:pt>
                <c:pt idx="1">
                  <c:v>44.956603643747997</c:v>
                </c:pt>
                <c:pt idx="2">
                  <c:v>45.560784324711442</c:v>
                </c:pt>
                <c:pt idx="3">
                  <c:v>44.635294154870742</c:v>
                </c:pt>
                <c:pt idx="4">
                  <c:v>43.608928519966348</c:v>
                </c:pt>
                <c:pt idx="5">
                  <c:v>48.078688413149024</c:v>
                </c:pt>
                <c:pt idx="6">
                  <c:v>45.898304967304405</c:v>
                </c:pt>
                <c:pt idx="7">
                  <c:v>43.469090879640795</c:v>
                </c:pt>
                <c:pt idx="8">
                  <c:v>43.328888853722148</c:v>
                </c:pt>
                <c:pt idx="9">
                  <c:v>43.725806495835705</c:v>
                </c:pt>
                <c:pt idx="10">
                  <c:v>41.043749914504588</c:v>
                </c:pt>
                <c:pt idx="11">
                  <c:v>39.564285582729745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1B-4AE4-95EA-D9FB87418612}"/>
            </c:ext>
          </c:extLst>
        </c:ser>
        <c:ser>
          <c:idx val="2"/>
          <c:order val="2"/>
          <c:tx>
            <c:strRef>
              <c:f>'skills over time (2) no rich'!$V$1</c:f>
              <c:strCache>
                <c:ptCount val="1"/>
                <c:pt idx="0">
                  <c:v>Non-routine manual</c:v>
                </c:pt>
              </c:strCache>
            </c:strRef>
          </c:tx>
          <c:marker>
            <c:symbol val="none"/>
          </c:marker>
          <c:cat>
            <c:numRef>
              <c:f>'skills over time (2) no rich'!$S$2:$S$13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'skills over time (2) no rich'!$V$2:$V$13</c:f>
              <c:numCache>
                <c:formatCode>0.0</c:formatCode>
                <c:ptCount val="12"/>
                <c:pt idx="0">
                  <c:v>29.556818127632141</c:v>
                </c:pt>
                <c:pt idx="1">
                  <c:v>31.626415131227027</c:v>
                </c:pt>
                <c:pt idx="2">
                  <c:v>30.876470495672788</c:v>
                </c:pt>
                <c:pt idx="3">
                  <c:v>31.966666712480432</c:v>
                </c:pt>
                <c:pt idx="4">
                  <c:v>32.821428550141199</c:v>
                </c:pt>
                <c:pt idx="5">
                  <c:v>30.395081897250943</c:v>
                </c:pt>
                <c:pt idx="6">
                  <c:v>30.840678099858557</c:v>
                </c:pt>
                <c:pt idx="7">
                  <c:v>31.129090857505798</c:v>
                </c:pt>
                <c:pt idx="8">
                  <c:v>30.779999989933437</c:v>
                </c:pt>
                <c:pt idx="9">
                  <c:v>29.716129056869015</c:v>
                </c:pt>
                <c:pt idx="10">
                  <c:v>31.806250043213367</c:v>
                </c:pt>
                <c:pt idx="11">
                  <c:v>31.225000049386704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1B-4AE4-95EA-D9FB8741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356832"/>
        <c:axId val="386182032"/>
      </c:lineChart>
      <c:catAx>
        <c:axId val="31535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86182032"/>
        <c:crosses val="autoZero"/>
        <c:auto val="1"/>
        <c:lblAlgn val="ctr"/>
        <c:lblOffset val="100"/>
        <c:noMultiLvlLbl val="0"/>
      </c:catAx>
      <c:valAx>
        <c:axId val="386182032"/>
        <c:scaling>
          <c:orientation val="minMax"/>
          <c:max val="50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>
                    <a:latin typeface="Arial" panose="020B0604020202020204" pitchFamily="34" charset="0"/>
                    <a:cs typeface="Arial" panose="020B0604020202020204" pitchFamily="34" charset="0"/>
                  </a:rPr>
                  <a:t>Share in total employment (%)</a:t>
                </a:r>
              </a:p>
            </c:rich>
          </c:tx>
          <c:layout>
            <c:manualLayout>
              <c:xMode val="edge"/>
              <c:yMode val="edge"/>
              <c:x val="1.1783069616691804E-2"/>
              <c:y val="0.1270545909853859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5356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41675482230075"/>
          <c:y val="0.78348247924178316"/>
          <c:w val="0.82896840349167078"/>
          <c:h val="0.2081986443535380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59B31-2836-4189-BD56-AD7A9FA56D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4898D4-8A2A-4D55-A7AD-CE8A9C9983D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dirty="0">
              <a:solidFill>
                <a:srgbClr val="FF0000"/>
              </a:solidFill>
            </a:rPr>
            <a:t>1986</a:t>
          </a:r>
        </a:p>
      </dgm:t>
    </dgm:pt>
    <dgm:pt modelId="{7FEB5CD5-483F-431E-B821-EDB66C05D40D}" type="parTrans" cxnId="{E55EAA93-979D-416E-828C-5EEE010448D9}">
      <dgm:prSet/>
      <dgm:spPr/>
      <dgm:t>
        <a:bodyPr/>
        <a:lstStyle/>
        <a:p>
          <a:endParaRPr lang="en-US"/>
        </a:p>
      </dgm:t>
    </dgm:pt>
    <dgm:pt modelId="{464C9BBF-417E-4DF3-8C8F-DBD3CA8179C8}" type="sibTrans" cxnId="{E55EAA93-979D-416E-828C-5EEE010448D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E6578DF-0B17-4CB0-80DE-3484771F1F1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>
              <a:solidFill>
                <a:srgbClr val="FF0000"/>
              </a:solidFill>
            </a:rPr>
            <a:t>2018</a:t>
          </a:r>
        </a:p>
      </dgm:t>
    </dgm:pt>
    <dgm:pt modelId="{D7B9861A-18E9-4B96-8527-E33A2DDAB1BE}" type="parTrans" cxnId="{7CC27D9A-7A1B-4625-934E-F238E38D30CB}">
      <dgm:prSet/>
      <dgm:spPr/>
      <dgm:t>
        <a:bodyPr/>
        <a:lstStyle/>
        <a:p>
          <a:endParaRPr lang="en-US"/>
        </a:p>
      </dgm:t>
    </dgm:pt>
    <dgm:pt modelId="{A22F2267-5BB9-43E1-8EBD-FFE91E728712}" type="sibTrans" cxnId="{7CC27D9A-7A1B-4625-934E-F238E38D30CB}">
      <dgm:prSet/>
      <dgm:spPr/>
      <dgm:t>
        <a:bodyPr/>
        <a:lstStyle/>
        <a:p>
          <a:endParaRPr lang="en-US"/>
        </a:p>
      </dgm:t>
    </dgm:pt>
    <dgm:pt modelId="{E7CD348F-E071-43B2-A80F-83236453E10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dirty="0"/>
            <a:t>Bachelor’s degree or associate degree</a:t>
          </a:r>
        </a:p>
      </dgm:t>
    </dgm:pt>
    <dgm:pt modelId="{BD4A7F9E-1085-4D5D-8A36-98D390C3CEAE}" type="parTrans" cxnId="{A6FBA173-A2C4-4368-8FF1-310CABE28C3B}">
      <dgm:prSet/>
      <dgm:spPr/>
      <dgm:t>
        <a:bodyPr/>
        <a:lstStyle/>
        <a:p>
          <a:endParaRPr lang="en-US"/>
        </a:p>
      </dgm:t>
    </dgm:pt>
    <dgm:pt modelId="{D2692813-4695-4125-8EC9-F25A64EBA975}" type="sibTrans" cxnId="{A6FBA173-A2C4-4368-8FF1-310CABE28C3B}">
      <dgm:prSet/>
      <dgm:spPr/>
      <dgm:t>
        <a:bodyPr/>
        <a:lstStyle/>
        <a:p>
          <a:endParaRPr lang="en-US"/>
        </a:p>
      </dgm:t>
    </dgm:pt>
    <dgm:pt modelId="{020A8C35-307E-4FD0-8DBE-BCC872649DE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dirty="0"/>
            <a:t>Excellent character; willing to learn</a:t>
          </a:r>
        </a:p>
      </dgm:t>
    </dgm:pt>
    <dgm:pt modelId="{61341601-10C4-4299-B460-953520DA61F9}" type="parTrans" cxnId="{1956A279-4C1E-435D-A146-7B812BDDEE3F}">
      <dgm:prSet/>
      <dgm:spPr/>
      <dgm:t>
        <a:bodyPr/>
        <a:lstStyle/>
        <a:p>
          <a:endParaRPr lang="en-US"/>
        </a:p>
      </dgm:t>
    </dgm:pt>
    <dgm:pt modelId="{8812449D-2E0B-4BC6-A577-CE513E3DEDDB}" type="sibTrans" cxnId="{1956A279-4C1E-435D-A146-7B812BDDEE3F}">
      <dgm:prSet/>
      <dgm:spPr/>
      <dgm:t>
        <a:bodyPr/>
        <a:lstStyle/>
        <a:p>
          <a:endParaRPr lang="en-US"/>
        </a:p>
      </dgm:t>
    </dgm:pt>
    <dgm:pt modelId="{F85F0AB1-983B-46D2-8137-1100A2AAF98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/>
            <a:t>Positive attitude and good communication skills</a:t>
          </a:r>
        </a:p>
      </dgm:t>
    </dgm:pt>
    <dgm:pt modelId="{8EE9D25E-AB4E-4D1E-815E-055008FF2AB6}" type="parTrans" cxnId="{CB2FBC6C-FC01-44C8-9284-0C49E06386DB}">
      <dgm:prSet/>
      <dgm:spPr/>
      <dgm:t>
        <a:bodyPr/>
        <a:lstStyle/>
        <a:p>
          <a:endParaRPr lang="en-US"/>
        </a:p>
      </dgm:t>
    </dgm:pt>
    <dgm:pt modelId="{47BFA0F2-B695-4C84-BA57-79D5655A46FD}" type="sibTrans" cxnId="{CB2FBC6C-FC01-44C8-9284-0C49E06386DB}">
      <dgm:prSet/>
      <dgm:spPr/>
      <dgm:t>
        <a:bodyPr/>
        <a:lstStyle/>
        <a:p>
          <a:endParaRPr lang="en-US"/>
        </a:p>
      </dgm:t>
    </dgm:pt>
    <dgm:pt modelId="{87575963-1E5B-43BD-A8E9-1587E4A2FDB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dirty="0"/>
            <a:t>Proficient in English</a:t>
          </a:r>
        </a:p>
      </dgm:t>
    </dgm:pt>
    <dgm:pt modelId="{79ABB572-A88A-40E0-9AE9-FEFBD9C02C5D}" type="parTrans" cxnId="{897C0829-8968-41E9-9A4D-4973EEECF380}">
      <dgm:prSet/>
      <dgm:spPr/>
      <dgm:t>
        <a:bodyPr/>
        <a:lstStyle/>
        <a:p>
          <a:endParaRPr lang="en-US"/>
        </a:p>
      </dgm:t>
    </dgm:pt>
    <dgm:pt modelId="{8B9B6405-0FEA-4D13-91BE-3B4253ADB8BD}" type="sibTrans" cxnId="{897C0829-8968-41E9-9A4D-4973EEECF380}">
      <dgm:prSet/>
      <dgm:spPr/>
      <dgm:t>
        <a:bodyPr/>
        <a:lstStyle/>
        <a:p>
          <a:endParaRPr lang="en-US"/>
        </a:p>
      </dgm:t>
    </dgm:pt>
    <dgm:pt modelId="{4FCC39CA-6167-451A-B7EB-F22EEAD58BF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dirty="0"/>
            <a:t>Good health, age 20-26</a:t>
          </a:r>
        </a:p>
      </dgm:t>
    </dgm:pt>
    <dgm:pt modelId="{3C5E8750-C150-4CD5-987B-354095DCE3F2}" type="parTrans" cxnId="{B47F35C4-39AB-4472-930B-C9A3DD2A1CDC}">
      <dgm:prSet/>
      <dgm:spPr/>
      <dgm:t>
        <a:bodyPr/>
        <a:lstStyle/>
        <a:p>
          <a:endParaRPr lang="en-US"/>
        </a:p>
      </dgm:t>
    </dgm:pt>
    <dgm:pt modelId="{D69AFCF4-A7BA-4281-82C7-5C170605D2B1}" type="sibTrans" cxnId="{B47F35C4-39AB-4472-930B-C9A3DD2A1CDC}">
      <dgm:prSet/>
      <dgm:spPr/>
      <dgm:t>
        <a:bodyPr/>
        <a:lstStyle/>
        <a:p>
          <a:endParaRPr lang="en-US"/>
        </a:p>
      </dgm:t>
    </dgm:pt>
    <dgm:pt modelId="{9897BDD0-AC49-4B56-9CC5-427F164EFCDA}">
      <dgm:prSet custT="1"/>
      <dgm:spPr/>
      <dgm:t>
        <a:bodyPr/>
        <a:lstStyle/>
        <a:p>
          <a:r>
            <a:rPr lang="en-US" sz="1600" b="1" dirty="0"/>
            <a:t>Ability to work independently and as part of a team</a:t>
          </a:r>
        </a:p>
      </dgm:t>
    </dgm:pt>
    <dgm:pt modelId="{525E570B-5EAB-40D7-A373-1B0548C247BF}" type="parTrans" cxnId="{90C9DF4E-540E-472F-871A-E96322DF6743}">
      <dgm:prSet/>
      <dgm:spPr/>
      <dgm:t>
        <a:bodyPr/>
        <a:lstStyle/>
        <a:p>
          <a:endParaRPr lang="en-US"/>
        </a:p>
      </dgm:t>
    </dgm:pt>
    <dgm:pt modelId="{6D35EBBC-1D94-4C1D-A1F4-45F2065494D2}" type="sibTrans" cxnId="{90C9DF4E-540E-472F-871A-E96322DF6743}">
      <dgm:prSet/>
      <dgm:spPr/>
      <dgm:t>
        <a:bodyPr/>
        <a:lstStyle/>
        <a:p>
          <a:endParaRPr lang="en-US"/>
        </a:p>
      </dgm:t>
    </dgm:pt>
    <dgm:pt modelId="{6F34C5A4-6DF7-4C79-8A9F-4A1F52695172}">
      <dgm:prSet custT="1"/>
      <dgm:spPr/>
      <dgm:t>
        <a:bodyPr/>
        <a:lstStyle/>
        <a:p>
          <a:r>
            <a:rPr lang="en-US" sz="1600" b="1" dirty="0"/>
            <a:t>Competent level of IT proficiency</a:t>
          </a:r>
        </a:p>
      </dgm:t>
    </dgm:pt>
    <dgm:pt modelId="{79FADEED-76F1-4823-8C5C-CF0DDEC8808A}" type="parTrans" cxnId="{29CB4728-42FF-40DC-A079-007B1B544070}">
      <dgm:prSet/>
      <dgm:spPr/>
      <dgm:t>
        <a:bodyPr/>
        <a:lstStyle/>
        <a:p>
          <a:endParaRPr lang="en-US"/>
        </a:p>
      </dgm:t>
    </dgm:pt>
    <dgm:pt modelId="{51FF3EE6-885B-4B7A-B81B-384A3DF0DC3F}" type="sibTrans" cxnId="{29CB4728-42FF-40DC-A079-007B1B544070}">
      <dgm:prSet/>
      <dgm:spPr/>
      <dgm:t>
        <a:bodyPr/>
        <a:lstStyle/>
        <a:p>
          <a:endParaRPr lang="en-US"/>
        </a:p>
      </dgm:t>
    </dgm:pt>
    <dgm:pt modelId="{3547E485-909E-408D-AD93-0002A030E37F}">
      <dgm:prSet custT="1"/>
      <dgm:spPr/>
      <dgm:t>
        <a:bodyPr/>
        <a:lstStyle/>
        <a:p>
          <a:r>
            <a:rPr lang="en-US" sz="1600" b="1" dirty="0"/>
            <a:t>4-year university degree with at least two years working experience</a:t>
          </a:r>
        </a:p>
      </dgm:t>
    </dgm:pt>
    <dgm:pt modelId="{AF47FD85-DE60-4E24-8A57-C3F8BB62F96A}" type="parTrans" cxnId="{A83D0053-7E37-44FC-A61D-01C53D1F65F8}">
      <dgm:prSet/>
      <dgm:spPr/>
      <dgm:t>
        <a:bodyPr/>
        <a:lstStyle/>
        <a:p>
          <a:endParaRPr lang="en-US"/>
        </a:p>
      </dgm:t>
    </dgm:pt>
    <dgm:pt modelId="{40A33CF1-709D-49C7-A3EA-4B4F612DFC90}" type="sibTrans" cxnId="{A83D0053-7E37-44FC-A61D-01C53D1F65F8}">
      <dgm:prSet/>
      <dgm:spPr/>
      <dgm:t>
        <a:bodyPr/>
        <a:lstStyle/>
        <a:p>
          <a:endParaRPr lang="en-US"/>
        </a:p>
      </dgm:t>
    </dgm:pt>
    <dgm:pt modelId="{6A1A317F-49A3-448D-93C2-820823431E91}" type="pres">
      <dgm:prSet presAssocID="{28F59B31-2836-4189-BD56-AD7A9FA56DA1}" presName="Name0" presStyleCnt="0">
        <dgm:presLayoutVars>
          <dgm:dir/>
          <dgm:resizeHandles val="exact"/>
        </dgm:presLayoutVars>
      </dgm:prSet>
      <dgm:spPr/>
    </dgm:pt>
    <dgm:pt modelId="{8DD590E1-AF04-48A8-9F84-53FFC29C858C}" type="pres">
      <dgm:prSet presAssocID="{964898D4-8A2A-4D55-A7AD-CE8A9C9983D4}" presName="node" presStyleLbl="node1" presStyleIdx="0" presStyleCnt="2" custScaleY="106494" custLinFactNeighborX="18826" custLinFactNeighborY="79290">
        <dgm:presLayoutVars>
          <dgm:bulletEnabled val="1"/>
        </dgm:presLayoutVars>
      </dgm:prSet>
      <dgm:spPr/>
    </dgm:pt>
    <dgm:pt modelId="{02EEC062-7132-4BF0-ACF3-DEABC9BCF065}" type="pres">
      <dgm:prSet presAssocID="{464C9BBF-417E-4DF3-8C8F-DBD3CA8179C8}" presName="sibTrans" presStyleLbl="sibTrans2D1" presStyleIdx="0" presStyleCnt="1" custLinFactNeighborX="13214" custLinFactNeighborY="12185"/>
      <dgm:spPr/>
    </dgm:pt>
    <dgm:pt modelId="{F7E12507-F8D9-4061-A08C-9B827093E61B}" type="pres">
      <dgm:prSet presAssocID="{464C9BBF-417E-4DF3-8C8F-DBD3CA8179C8}" presName="connectorText" presStyleLbl="sibTrans2D1" presStyleIdx="0" presStyleCnt="1"/>
      <dgm:spPr/>
    </dgm:pt>
    <dgm:pt modelId="{FCBF62DF-6C64-45FE-94C4-6B7EDC9D6A01}" type="pres">
      <dgm:prSet presAssocID="{9E6578DF-0B17-4CB0-80DE-3484771F1F14}" presName="node" presStyleLbl="node1" presStyleIdx="1" presStyleCnt="2" custScaleX="113239" custScaleY="138751" custLinFactNeighborX="2119" custLinFactNeighborY="-74954">
        <dgm:presLayoutVars>
          <dgm:bulletEnabled val="1"/>
        </dgm:presLayoutVars>
      </dgm:prSet>
      <dgm:spPr/>
    </dgm:pt>
  </dgm:ptLst>
  <dgm:cxnLst>
    <dgm:cxn modelId="{9EC82910-046A-42C2-BCE7-AFF90747A49E}" type="presOf" srcId="{3547E485-909E-408D-AD93-0002A030E37F}" destId="{FCBF62DF-6C64-45FE-94C4-6B7EDC9D6A01}" srcOrd="0" destOrd="4" presId="urn:microsoft.com/office/officeart/2005/8/layout/process1"/>
    <dgm:cxn modelId="{98C4391A-7AB6-4100-AB0B-2B715D1FB273}" type="presOf" srcId="{6F34C5A4-6DF7-4C79-8A9F-4A1F52695172}" destId="{FCBF62DF-6C64-45FE-94C4-6B7EDC9D6A01}" srcOrd="0" destOrd="3" presId="urn:microsoft.com/office/officeart/2005/8/layout/process1"/>
    <dgm:cxn modelId="{29CB4728-42FF-40DC-A079-007B1B544070}" srcId="{9E6578DF-0B17-4CB0-80DE-3484771F1F14}" destId="{6F34C5A4-6DF7-4C79-8A9F-4A1F52695172}" srcOrd="2" destOrd="0" parTransId="{79FADEED-76F1-4823-8C5C-CF0DDEC8808A}" sibTransId="{51FF3EE6-885B-4B7A-B81B-384A3DF0DC3F}"/>
    <dgm:cxn modelId="{1254BE28-C41C-417E-A9DD-17FD640EEC76}" type="presOf" srcId="{9E6578DF-0B17-4CB0-80DE-3484771F1F14}" destId="{FCBF62DF-6C64-45FE-94C4-6B7EDC9D6A01}" srcOrd="0" destOrd="0" presId="urn:microsoft.com/office/officeart/2005/8/layout/process1"/>
    <dgm:cxn modelId="{897C0829-8968-41E9-9A4D-4973EEECF380}" srcId="{964898D4-8A2A-4D55-A7AD-CE8A9C9983D4}" destId="{87575963-1E5B-43BD-A8E9-1587E4A2FDBA}" srcOrd="2" destOrd="0" parTransId="{79ABB572-A88A-40E0-9AE9-FEFBD9C02C5D}" sibTransId="{8B9B6405-0FEA-4D13-91BE-3B4253ADB8BD}"/>
    <dgm:cxn modelId="{46118833-A6C1-461B-B72B-319BBBF96B6F}" type="presOf" srcId="{464C9BBF-417E-4DF3-8C8F-DBD3CA8179C8}" destId="{F7E12507-F8D9-4061-A08C-9B827093E61B}" srcOrd="1" destOrd="0" presId="urn:microsoft.com/office/officeart/2005/8/layout/process1"/>
    <dgm:cxn modelId="{B00CEC33-1F9A-4A15-970F-FD84D693C9A0}" type="presOf" srcId="{464C9BBF-417E-4DF3-8C8F-DBD3CA8179C8}" destId="{02EEC062-7132-4BF0-ACF3-DEABC9BCF065}" srcOrd="0" destOrd="0" presId="urn:microsoft.com/office/officeart/2005/8/layout/process1"/>
    <dgm:cxn modelId="{98EFD437-85C4-4CF1-B047-0315119749D7}" type="presOf" srcId="{F85F0AB1-983B-46D2-8137-1100A2AAF98E}" destId="{FCBF62DF-6C64-45FE-94C4-6B7EDC9D6A01}" srcOrd="0" destOrd="1" presId="urn:microsoft.com/office/officeart/2005/8/layout/process1"/>
    <dgm:cxn modelId="{F660D160-A1C1-4783-B444-490F8D3789C1}" type="presOf" srcId="{964898D4-8A2A-4D55-A7AD-CE8A9C9983D4}" destId="{8DD590E1-AF04-48A8-9F84-53FFC29C858C}" srcOrd="0" destOrd="0" presId="urn:microsoft.com/office/officeart/2005/8/layout/process1"/>
    <dgm:cxn modelId="{CB2FBC6C-FC01-44C8-9284-0C49E06386DB}" srcId="{9E6578DF-0B17-4CB0-80DE-3484771F1F14}" destId="{F85F0AB1-983B-46D2-8137-1100A2AAF98E}" srcOrd="0" destOrd="0" parTransId="{8EE9D25E-AB4E-4D1E-815E-055008FF2AB6}" sibTransId="{47BFA0F2-B695-4C84-BA57-79D5655A46FD}"/>
    <dgm:cxn modelId="{90C9DF4E-540E-472F-871A-E96322DF6743}" srcId="{9E6578DF-0B17-4CB0-80DE-3484771F1F14}" destId="{9897BDD0-AC49-4B56-9CC5-427F164EFCDA}" srcOrd="1" destOrd="0" parTransId="{525E570B-5EAB-40D7-A373-1B0548C247BF}" sibTransId="{6D35EBBC-1D94-4C1D-A1F4-45F2065494D2}"/>
    <dgm:cxn modelId="{A83D0053-7E37-44FC-A61D-01C53D1F65F8}" srcId="{9E6578DF-0B17-4CB0-80DE-3484771F1F14}" destId="{3547E485-909E-408D-AD93-0002A030E37F}" srcOrd="3" destOrd="0" parTransId="{AF47FD85-DE60-4E24-8A57-C3F8BB62F96A}" sibTransId="{40A33CF1-709D-49C7-A3EA-4B4F612DFC90}"/>
    <dgm:cxn modelId="{A6FBA173-A2C4-4368-8FF1-310CABE28C3B}" srcId="{964898D4-8A2A-4D55-A7AD-CE8A9C9983D4}" destId="{E7CD348F-E071-43B2-A80F-83236453E107}" srcOrd="0" destOrd="0" parTransId="{BD4A7F9E-1085-4D5D-8A36-98D390C3CEAE}" sibTransId="{D2692813-4695-4125-8EC9-F25A64EBA975}"/>
    <dgm:cxn modelId="{1956A279-4C1E-435D-A146-7B812BDDEE3F}" srcId="{964898D4-8A2A-4D55-A7AD-CE8A9C9983D4}" destId="{020A8C35-307E-4FD0-8DBE-BCC872649DE2}" srcOrd="1" destOrd="0" parTransId="{61341601-10C4-4299-B460-953520DA61F9}" sibTransId="{8812449D-2E0B-4BC6-A577-CE513E3DEDDB}"/>
    <dgm:cxn modelId="{E55EAA93-979D-416E-828C-5EEE010448D9}" srcId="{28F59B31-2836-4189-BD56-AD7A9FA56DA1}" destId="{964898D4-8A2A-4D55-A7AD-CE8A9C9983D4}" srcOrd="0" destOrd="0" parTransId="{7FEB5CD5-483F-431E-B821-EDB66C05D40D}" sibTransId="{464C9BBF-417E-4DF3-8C8F-DBD3CA8179C8}"/>
    <dgm:cxn modelId="{7CC27D9A-7A1B-4625-934E-F238E38D30CB}" srcId="{28F59B31-2836-4189-BD56-AD7A9FA56DA1}" destId="{9E6578DF-0B17-4CB0-80DE-3484771F1F14}" srcOrd="1" destOrd="0" parTransId="{D7B9861A-18E9-4B96-8527-E33A2DDAB1BE}" sibTransId="{A22F2267-5BB9-43E1-8EBD-FFE91E728712}"/>
    <dgm:cxn modelId="{7B40CDB4-73B6-477F-B4E2-E0DA640780C4}" type="presOf" srcId="{87575963-1E5B-43BD-A8E9-1587E4A2FDBA}" destId="{8DD590E1-AF04-48A8-9F84-53FFC29C858C}" srcOrd="0" destOrd="3" presId="urn:microsoft.com/office/officeart/2005/8/layout/process1"/>
    <dgm:cxn modelId="{962ECCBB-C092-4B02-8548-62E4D37FD9E7}" type="presOf" srcId="{4FCC39CA-6167-451A-B7EB-F22EEAD58BF6}" destId="{8DD590E1-AF04-48A8-9F84-53FFC29C858C}" srcOrd="0" destOrd="4" presId="urn:microsoft.com/office/officeart/2005/8/layout/process1"/>
    <dgm:cxn modelId="{B47F35C4-39AB-4472-930B-C9A3DD2A1CDC}" srcId="{964898D4-8A2A-4D55-A7AD-CE8A9C9983D4}" destId="{4FCC39CA-6167-451A-B7EB-F22EEAD58BF6}" srcOrd="3" destOrd="0" parTransId="{3C5E8750-C150-4CD5-987B-354095DCE3F2}" sibTransId="{D69AFCF4-A7BA-4281-82C7-5C170605D2B1}"/>
    <dgm:cxn modelId="{076FCEC7-E6B4-458A-A72E-86A6C924EF2D}" type="presOf" srcId="{E7CD348F-E071-43B2-A80F-83236453E107}" destId="{8DD590E1-AF04-48A8-9F84-53FFC29C858C}" srcOrd="0" destOrd="1" presId="urn:microsoft.com/office/officeart/2005/8/layout/process1"/>
    <dgm:cxn modelId="{D9A0F0EB-C673-48B8-BC62-3F5E45C15954}" type="presOf" srcId="{9897BDD0-AC49-4B56-9CC5-427F164EFCDA}" destId="{FCBF62DF-6C64-45FE-94C4-6B7EDC9D6A01}" srcOrd="0" destOrd="2" presId="urn:microsoft.com/office/officeart/2005/8/layout/process1"/>
    <dgm:cxn modelId="{A10CFFEC-1318-4E23-A027-674034969CEB}" type="presOf" srcId="{28F59B31-2836-4189-BD56-AD7A9FA56DA1}" destId="{6A1A317F-49A3-448D-93C2-820823431E91}" srcOrd="0" destOrd="0" presId="urn:microsoft.com/office/officeart/2005/8/layout/process1"/>
    <dgm:cxn modelId="{DECEC7EF-60D9-4A2E-9F72-63D1E6A4BF84}" type="presOf" srcId="{020A8C35-307E-4FD0-8DBE-BCC872649DE2}" destId="{8DD590E1-AF04-48A8-9F84-53FFC29C858C}" srcOrd="0" destOrd="2" presId="urn:microsoft.com/office/officeart/2005/8/layout/process1"/>
    <dgm:cxn modelId="{CBB45A02-6869-4B60-8CAF-4C4671F52458}" type="presParOf" srcId="{6A1A317F-49A3-448D-93C2-820823431E91}" destId="{8DD590E1-AF04-48A8-9F84-53FFC29C858C}" srcOrd="0" destOrd="0" presId="urn:microsoft.com/office/officeart/2005/8/layout/process1"/>
    <dgm:cxn modelId="{A4EBB41D-59CE-4EA0-9AE4-259B86D694C9}" type="presParOf" srcId="{6A1A317F-49A3-448D-93C2-820823431E91}" destId="{02EEC062-7132-4BF0-ACF3-DEABC9BCF065}" srcOrd="1" destOrd="0" presId="urn:microsoft.com/office/officeart/2005/8/layout/process1"/>
    <dgm:cxn modelId="{625D23A3-B1BA-4400-BBEC-57868906DCC4}" type="presParOf" srcId="{02EEC062-7132-4BF0-ACF3-DEABC9BCF065}" destId="{F7E12507-F8D9-4061-A08C-9B827093E61B}" srcOrd="0" destOrd="0" presId="urn:microsoft.com/office/officeart/2005/8/layout/process1"/>
    <dgm:cxn modelId="{512F1EF8-0DB2-43BA-A8C2-EB846F0F2B29}" type="presParOf" srcId="{6A1A317F-49A3-448D-93C2-820823431E91}" destId="{FCBF62DF-6C64-45FE-94C4-6B7EDC9D6A0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590E1-AF04-48A8-9F84-53FFC29C858C}">
      <dsp:nvSpPr>
        <dsp:cNvPr id="0" name=""/>
        <dsp:cNvSpPr/>
      </dsp:nvSpPr>
      <dsp:spPr>
        <a:xfrm>
          <a:off x="221330" y="2430724"/>
          <a:ext cx="2895636" cy="267412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1986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Bachelor’s degree or associate degree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Excellent character; willing to learn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Proficient in English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Good health, age 20-26</a:t>
          </a:r>
        </a:p>
      </dsp:txBody>
      <dsp:txXfrm>
        <a:off x="299653" y="2509047"/>
        <a:ext cx="2738990" cy="2517481"/>
      </dsp:txXfrm>
    </dsp:sp>
    <dsp:sp modelId="{02EEC062-7132-4BF0-ACF3-DEABC9BCF065}">
      <dsp:nvSpPr>
        <dsp:cNvPr id="0" name=""/>
        <dsp:cNvSpPr/>
      </dsp:nvSpPr>
      <dsp:spPr>
        <a:xfrm rot="19999054">
          <a:off x="3396988" y="2524420"/>
          <a:ext cx="559640" cy="71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405927" y="2705739"/>
        <a:ext cx="391748" cy="430871"/>
      </dsp:txXfrm>
    </dsp:sp>
    <dsp:sp modelId="{FCBF62DF-6C64-45FE-94C4-6B7EDC9D6A01}">
      <dsp:nvSpPr>
        <dsp:cNvPr id="0" name=""/>
        <dsp:cNvSpPr/>
      </dsp:nvSpPr>
      <dsp:spPr>
        <a:xfrm>
          <a:off x="4060444" y="0"/>
          <a:ext cx="3278989" cy="34841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2018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Positive attitude and good communication skills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Ability to work independently and as part of a team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Competent level of IT proficiency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4-year university degree with at least two years working experience</a:t>
          </a:r>
        </a:p>
      </dsp:txBody>
      <dsp:txXfrm>
        <a:off x="4156482" y="96038"/>
        <a:ext cx="3086913" cy="3292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256" y="0"/>
            <a:ext cx="3025402" cy="457513"/>
          </a:xfrm>
          <a:prstGeom prst="rect">
            <a:avLst/>
          </a:prstGeom>
        </p:spPr>
        <p:txBody>
          <a:bodyPr vert="horz" wrap="square" lIns="90416" tIns="45208" rIns="90416" bIns="4520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C646A4-BB9B-4B8C-855E-D46909ACE4EC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256" y="8684926"/>
            <a:ext cx="3025402" cy="457513"/>
          </a:xfrm>
          <a:prstGeom prst="rect">
            <a:avLst/>
          </a:prstGeom>
        </p:spPr>
        <p:txBody>
          <a:bodyPr vert="horz" wrap="square" lIns="90416" tIns="45208" rIns="90416" bIns="4520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35A6EA-93D0-47D8-AD17-855E4C2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256" y="0"/>
            <a:ext cx="3025402" cy="457513"/>
          </a:xfrm>
          <a:prstGeom prst="rect">
            <a:avLst/>
          </a:prstGeom>
        </p:spPr>
        <p:txBody>
          <a:bodyPr vert="horz" wrap="square" lIns="90416" tIns="45208" rIns="90416" bIns="4520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F3E8D4-DEC0-4006-8D4F-0FDA10470C08}" type="datetimeFigureOut">
              <a:rPr lang="en-US"/>
              <a:pPr>
                <a:defRPr/>
              </a:pPr>
              <a:t>6/2/2018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6" y="4344025"/>
            <a:ext cx="5582926" cy="4114488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256" y="8684926"/>
            <a:ext cx="3025402" cy="457513"/>
          </a:xfrm>
          <a:prstGeom prst="rect">
            <a:avLst/>
          </a:prstGeom>
        </p:spPr>
        <p:txBody>
          <a:bodyPr vert="horz" wrap="square" lIns="90416" tIns="45208" rIns="90416" bIns="4520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7DA7DA-3AE2-4A43-88A4-44692C40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0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3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8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8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Grey area: e.g., </a:t>
            </a:r>
            <a:r>
              <a:rPr lang="en-US" dirty="0" err="1"/>
              <a:t>AirBnb</a:t>
            </a:r>
            <a:r>
              <a:rPr lang="en-US" dirty="0"/>
              <a:t>, Go-</a:t>
            </a:r>
            <a:r>
              <a:rPr lang="en-US" dirty="0" err="1"/>
              <a:t>Jek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Physical presence:</a:t>
            </a:r>
          </a:p>
          <a:p>
            <a:pPr marL="0" lvl="2" indent="-274955">
              <a:spcBef>
                <a:spcPts val="0"/>
              </a:spcBef>
              <a:spcAft>
                <a:spcPts val="1400"/>
              </a:spcAft>
              <a:buFont typeface="Arial"/>
              <a:buChar char="•"/>
            </a:pPr>
            <a:r>
              <a:rPr lang="en-US" sz="2200" b="0" dirty="0"/>
              <a:t>Digital firms carry a smaller tax burden than traditional firms</a:t>
            </a:r>
          </a:p>
          <a:p>
            <a:pPr marL="0" lvl="2" indent="-274955">
              <a:spcBef>
                <a:spcPts val="0"/>
              </a:spcBef>
              <a:spcAft>
                <a:spcPts val="1400"/>
              </a:spcAft>
              <a:buFont typeface="Arial"/>
              <a:buChar char="•"/>
            </a:pPr>
            <a:r>
              <a:rPr lang="en-US" sz="2200" b="0" dirty="0"/>
              <a:t> New ways of generating revenue in the gig economy (e.g., through user data, should also be taxed.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6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8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BC53C-A062-43BA-A45F-152AEA9BD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5" y="4762155"/>
            <a:ext cx="4213897" cy="8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3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F022-CF83-4CC3-82DB-7496FFBF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54F7-6EF8-42CA-8692-C7C1F1197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1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D765-6A1C-464E-8BDD-1BAFC2446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0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D01B2-10AA-4A51-9782-D5953403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9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55B0-583E-4CE9-B46F-403A4F4B0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5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88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DDAB-13A3-4E47-8334-BEEEDFD18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5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7F4F-7EA8-495D-9EDB-0B3F348E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4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46AC-8236-4238-B268-CD84337F6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EF53-64A7-469D-BF9D-A24E8EFB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6650D-C492-4614-9E33-0F82105308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5" y="4762155"/>
            <a:ext cx="4213897" cy="8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anchor="b"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294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6979-6643-40E3-97F8-98E9CF259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0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07DE-4BC5-46A2-AFE0-CC1C99D69448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68DB-0EB8-438D-B9D2-BEDDB3F8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72667" y="4699001"/>
            <a:ext cx="2762808" cy="140304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BDA47A-D587-4383-8904-7D7A6C0F5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5" y="4762155"/>
            <a:ext cx="4213897" cy="8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7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05A8E-F6FA-4478-92C9-D27F96A6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B432-AE81-4A26-98EE-5C4E4F4D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>
            <a:normAutofit/>
          </a:bodyPr>
          <a:lstStyle>
            <a:lvl1pPr>
              <a:defRPr sz="2800" b="1" i="1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072662"/>
            <a:ext cx="8440305" cy="4988702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6DC2F-DE00-4FC7-9D7F-8B4408EEE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997858"/>
            <a:ext cx="301089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858F-ED92-4D33-9105-3DC65086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2DC5-F85F-49BE-B09F-15990407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D671-EFFE-40AD-B1E0-E733AD695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 smtClean="0">
                <a:solidFill>
                  <a:srgbClr val="59595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392975-6173-47C2-92A5-F7E9C3AE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7EB2EB-4DFE-4D36-8397-236C059683F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81" y="6231121"/>
            <a:ext cx="2484844" cy="487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77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78" r:id="rId10"/>
    <p:sldLayoutId id="2147485366" r:id="rId11"/>
    <p:sldLayoutId id="2147485379" r:id="rId12"/>
    <p:sldLayoutId id="2147485367" r:id="rId13"/>
    <p:sldLayoutId id="2147485368" r:id="rId14"/>
    <p:sldLayoutId id="2147485369" r:id="rId15"/>
    <p:sldLayoutId id="2147485370" r:id="rId16"/>
    <p:sldLayoutId id="2147485380" r:id="rId17"/>
    <p:sldLayoutId id="2147485371" r:id="rId18"/>
    <p:sldLayoutId id="2147485381" r:id="rId1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llisonfblockgroup3.wikispaces.com/The+Great+Strike+of+187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jeffreygifford.com/2011/04/08/work-life-balance/roughteetertotterbnw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bank.org/en/publication/wdr201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orldbank.org/en/publication/wdr20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htxt.co.za/2014/06/24/innovation-hub-wants-to-bring-science-and-technology-to-the-youth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062" y="1189791"/>
            <a:ext cx="6858000" cy="14153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Festival Economia Trento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219199" y="2605179"/>
            <a:ext cx="6773439" cy="1009289"/>
          </a:xfrm>
        </p:spPr>
        <p:txBody>
          <a:bodyPr>
            <a:normAutofit/>
          </a:bodyPr>
          <a:lstStyle/>
          <a:p>
            <a:endParaRPr lang="en-US" i="1" dirty="0"/>
          </a:p>
          <a:p>
            <a:pPr algn="ctr"/>
            <a:r>
              <a:rPr lang="en-US" i="1" dirty="0"/>
              <a:t>Federica Saliola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95589-A40D-4431-830E-8C92C58DE9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287" y="5686106"/>
            <a:ext cx="7787215" cy="799542"/>
          </a:xfrm>
        </p:spPr>
        <p:txBody>
          <a:bodyPr/>
          <a:lstStyle/>
          <a:p>
            <a:pPr algn="ctr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/>
              <a:t>							  2 </a:t>
            </a:r>
            <a:r>
              <a:rPr lang="en-US" sz="1600" dirty="0" err="1"/>
              <a:t>giugno</a:t>
            </a:r>
            <a:r>
              <a:rPr lang="en-US" sz="1600" dirty="0"/>
              <a:t>,</a:t>
            </a:r>
            <a:r>
              <a:rPr lang="en-US" sz="1600" dirty="0">
                <a:latin typeface="+mn-lt"/>
              </a:rPr>
              <a:t>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39150" cy="1494696"/>
          </a:xfrm>
        </p:spPr>
        <p:txBody>
          <a:bodyPr>
            <a:noAutofit/>
          </a:bodyPr>
          <a:lstStyle/>
          <a:p>
            <a:r>
              <a:rPr lang="en-US" i="0" dirty="0"/>
              <a:t>2. </a:t>
            </a:r>
            <a:r>
              <a:rPr lang="en-US" i="0" dirty="0" err="1"/>
              <a:t>Investire</a:t>
            </a:r>
            <a:r>
              <a:rPr lang="en-US" i="0" dirty="0"/>
              <a:t> in </a:t>
            </a:r>
            <a:r>
              <a:rPr lang="en-US" i="0" dirty="0" err="1"/>
              <a:t>assistenza</a:t>
            </a:r>
            <a:r>
              <a:rPr lang="en-US" i="0" dirty="0"/>
              <a:t>, </a:t>
            </a:r>
            <a:r>
              <a:rPr lang="en-US" i="0" dirty="0" err="1"/>
              <a:t>previdenza</a:t>
            </a:r>
            <a:r>
              <a:rPr lang="en-US" i="0" dirty="0"/>
              <a:t> e </a:t>
            </a:r>
            <a:r>
              <a:rPr lang="en-US" i="0" dirty="0" err="1"/>
              <a:t>flessibilita</a:t>
            </a:r>
            <a:r>
              <a:rPr lang="en-US" i="0" dirty="0"/>
              <a:t>’ del </a:t>
            </a:r>
            <a:r>
              <a:rPr lang="en-US" i="0" dirty="0" err="1"/>
              <a:t>mercato</a:t>
            </a:r>
            <a:r>
              <a:rPr lang="en-US" i="0" dirty="0"/>
              <a:t> del </a:t>
            </a:r>
            <a:r>
              <a:rPr lang="en-US" i="0" dirty="0" err="1"/>
              <a:t>lavoro</a:t>
            </a:r>
            <a:r>
              <a:rPr lang="en-US" i="0" dirty="0"/>
              <a:t> </a:t>
            </a:r>
            <a:r>
              <a:rPr lang="en-US" dirty="0"/>
              <a:t>(Social Protection)</a:t>
            </a:r>
            <a:endParaRPr lang="en-US" sz="2800" b="1" i="1" dirty="0">
              <a:cs typeface="Arial"/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1ACA0C66-ED3B-419D-B903-E98E09D99BE8}" type="slidenum">
              <a:rPr lang="en-US" sz="1100" b="0">
                <a:solidFill>
                  <a:srgbClr val="595959"/>
                </a:solidFill>
                <a:latin typeface="Arial" pitchFamily="34" charset="0"/>
              </a:rPr>
              <a:pPr eaLnBrk="1" hangingPunct="1"/>
              <a:t>9</a:t>
            </a:fld>
            <a:endParaRPr lang="en-US" sz="1100" b="0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A6A811-F6D4-4E54-90FB-FA85788D86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188" y="2227362"/>
            <a:ext cx="3191082" cy="24947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Modello</a:t>
            </a:r>
            <a:r>
              <a:rPr lang="en-US" sz="2400" dirty="0">
                <a:solidFill>
                  <a:schemeClr val="tx1"/>
                </a:solidFill>
              </a:rPr>
              <a:t> “</a:t>
            </a:r>
            <a:r>
              <a:rPr lang="en-US" sz="2400" dirty="0" err="1">
                <a:solidFill>
                  <a:schemeClr val="tx1"/>
                </a:solidFill>
              </a:rPr>
              <a:t>Bismarckiano</a:t>
            </a:r>
            <a:r>
              <a:rPr lang="en-US" sz="2400" dirty="0">
                <a:solidFill>
                  <a:schemeClr val="tx1"/>
                </a:solidFill>
              </a:rPr>
              <a:t>” di </a:t>
            </a:r>
            <a:r>
              <a:rPr lang="en-US" sz="2400" dirty="0" err="1">
                <a:solidFill>
                  <a:schemeClr val="tx1"/>
                </a:solidFill>
              </a:rPr>
              <a:t>previdenza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sociale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basato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contributi</a:t>
            </a:r>
            <a:r>
              <a:rPr lang="en-US" sz="2400" dirty="0">
                <a:solidFill>
                  <a:schemeClr val="tx1"/>
                </a:solidFill>
              </a:rPr>
              <a:t> del </a:t>
            </a:r>
            <a:r>
              <a:rPr lang="en-US" sz="2400" dirty="0" err="1">
                <a:solidFill>
                  <a:schemeClr val="tx1"/>
                </a:solidFill>
              </a:rPr>
              <a:t>lavoratore</a:t>
            </a:r>
            <a:r>
              <a:rPr lang="en-US" sz="2400" dirty="0">
                <a:solidFill>
                  <a:schemeClr val="tx1"/>
                </a:solidFill>
              </a:rPr>
              <a:t> e </a:t>
            </a:r>
            <a:r>
              <a:rPr lang="en-US" sz="2400" dirty="0" err="1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rapporti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lavoro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stabili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formali</a:t>
            </a:r>
            <a:r>
              <a:rPr lang="en-US" sz="2400" dirty="0">
                <a:solidFill>
                  <a:schemeClr val="tx1"/>
                </a:solidFill>
              </a:rPr>
              <a:t> e a tempo </a:t>
            </a:r>
            <a:r>
              <a:rPr lang="en-US" sz="2400" dirty="0" err="1">
                <a:solidFill>
                  <a:schemeClr val="tx1"/>
                </a:solidFill>
              </a:rPr>
              <a:t>pieno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A323DB-A730-4441-AA58-EB5B3E857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41573" y="2143746"/>
            <a:ext cx="3884267" cy="283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58D8A-8DF0-4A33-AE7E-DB0A78D1CE3D}"/>
              </a:ext>
            </a:extLst>
          </p:cNvPr>
          <p:cNvSpPr txBox="1"/>
          <p:nvPr/>
        </p:nvSpPr>
        <p:spPr>
          <a:xfrm>
            <a:off x="755374" y="5153164"/>
            <a:ext cx="7384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+mn-lt"/>
              </a:rPr>
              <a:t>Quanti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lavoratori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oggi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appartengono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questa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categoria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? Il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sistema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deve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essere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ripensato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7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39150" cy="666750"/>
          </a:xfrm>
        </p:spPr>
        <p:txBody>
          <a:bodyPr>
            <a:normAutofit/>
          </a:bodyPr>
          <a:lstStyle/>
          <a:p>
            <a:r>
              <a:rPr lang="en-US" dirty="0" err="1"/>
              <a:t>Leggi</a:t>
            </a:r>
            <a:r>
              <a:rPr lang="en-US" dirty="0"/>
              <a:t> e </a:t>
            </a:r>
            <a:r>
              <a:rPr lang="en-US" dirty="0" err="1"/>
              <a:t>regolamenti</a:t>
            </a:r>
            <a:r>
              <a:rPr lang="en-US" dirty="0"/>
              <a:t> del </a:t>
            </a:r>
            <a:r>
              <a:rPr lang="en-US" dirty="0" err="1"/>
              <a:t>mercato</a:t>
            </a:r>
            <a:r>
              <a:rPr lang="en-US" dirty="0"/>
              <a:t> del </a:t>
            </a:r>
            <a:r>
              <a:rPr lang="en-US" dirty="0" err="1"/>
              <a:t>lavoro</a:t>
            </a:r>
            <a:endParaRPr lang="en-US" dirty="0"/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1ACA0C66-ED3B-419D-B903-E98E09D99BE8}" type="slidenum">
              <a:rPr lang="en-US" sz="1100" b="0">
                <a:solidFill>
                  <a:srgbClr val="595959"/>
                </a:solidFill>
                <a:latin typeface="Arial" pitchFamily="34" charset="0"/>
              </a:rPr>
              <a:pPr eaLnBrk="1" hangingPunct="1"/>
              <a:t>10</a:t>
            </a:fld>
            <a:endParaRPr lang="en-US" sz="1100" b="0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3F053-3D29-41E0-8D81-C3B58D51902A}"/>
              </a:ext>
            </a:extLst>
          </p:cNvPr>
          <p:cNvSpPr txBox="1"/>
          <p:nvPr/>
        </p:nvSpPr>
        <p:spPr>
          <a:xfrm>
            <a:off x="357187" y="1200108"/>
            <a:ext cx="809107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0"/>
              </a:spcBef>
              <a:spcAft>
                <a:spcPts val="1400"/>
              </a:spcAft>
            </a:pPr>
            <a:r>
              <a:rPr lang="en-US" sz="2400" b="0" dirty="0" err="1">
                <a:latin typeface="Arial"/>
                <a:cs typeface="Arial"/>
              </a:rPr>
              <a:t>Imprese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hanno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bisogno</a:t>
            </a:r>
            <a:r>
              <a:rPr lang="en-US" sz="2400" b="0" dirty="0">
                <a:latin typeface="Arial"/>
                <a:cs typeface="Arial"/>
              </a:rPr>
              <a:t> di </a:t>
            </a:r>
            <a:r>
              <a:rPr lang="en-US" sz="2400" b="0" dirty="0" err="1">
                <a:latin typeface="Arial"/>
                <a:cs typeface="Arial"/>
              </a:rPr>
              <a:t>flessibilita</a:t>
            </a:r>
            <a:r>
              <a:rPr lang="en-US" sz="2400" b="0" dirty="0">
                <a:latin typeface="Arial"/>
                <a:cs typeface="Arial"/>
              </a:rPr>
              <a:t>’ per </a:t>
            </a:r>
            <a:r>
              <a:rPr lang="en-US" sz="2400" b="0" dirty="0" err="1">
                <a:latin typeface="Arial"/>
                <a:cs typeface="Arial"/>
              </a:rPr>
              <a:t>riuscire</a:t>
            </a:r>
            <a:r>
              <a:rPr lang="en-US" sz="2400" b="0" dirty="0">
                <a:latin typeface="Arial"/>
                <a:cs typeface="Arial"/>
              </a:rPr>
              <a:t> ad </a:t>
            </a:r>
            <a:r>
              <a:rPr lang="en-US" sz="2400" b="0" dirty="0" err="1">
                <a:latin typeface="Arial"/>
                <a:cs typeface="Arial"/>
              </a:rPr>
              <a:t>adattarsi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ai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nuovi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mercati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ed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alle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nuove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tecnologie</a:t>
            </a:r>
            <a:r>
              <a:rPr lang="en-US" sz="2400" b="0" dirty="0">
                <a:latin typeface="Arial"/>
                <a:cs typeface="Arial"/>
              </a:rPr>
              <a:t>. </a:t>
            </a:r>
          </a:p>
          <a:p>
            <a:pPr marL="0" lvl="2">
              <a:spcBef>
                <a:spcPts val="0"/>
              </a:spcBef>
              <a:spcAft>
                <a:spcPts val="1400"/>
              </a:spcAft>
            </a:pPr>
            <a:r>
              <a:rPr lang="en-US" sz="2400" b="0" dirty="0" err="1">
                <a:latin typeface="Arial"/>
                <a:cs typeface="Arial"/>
              </a:rPr>
              <a:t>Alcune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leggi</a:t>
            </a:r>
            <a:r>
              <a:rPr lang="en-US" sz="2400" b="0" dirty="0">
                <a:latin typeface="Arial"/>
                <a:cs typeface="Arial"/>
              </a:rPr>
              <a:t> e </a:t>
            </a:r>
            <a:r>
              <a:rPr lang="en-US" sz="2400" b="0" dirty="0" err="1">
                <a:latin typeface="Arial"/>
                <a:cs typeface="Arial"/>
              </a:rPr>
              <a:t>regolamenti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rappresentano</a:t>
            </a:r>
            <a:r>
              <a:rPr lang="en-US" sz="2400" b="0" dirty="0">
                <a:latin typeface="Arial"/>
                <a:cs typeface="Arial"/>
              </a:rPr>
              <a:t> un </a:t>
            </a:r>
            <a:r>
              <a:rPr lang="en-US" sz="2400" b="0" dirty="0" err="1">
                <a:latin typeface="Arial"/>
                <a:cs typeface="Arial"/>
              </a:rPr>
              <a:t>ostacolo</a:t>
            </a:r>
            <a:r>
              <a:rPr lang="en-US" sz="2400" b="0" dirty="0">
                <a:latin typeface="Arial"/>
                <a:cs typeface="Arial"/>
              </a:rPr>
              <a:t> per </a:t>
            </a:r>
            <a:r>
              <a:rPr lang="en-US" sz="2400" b="0" dirty="0" err="1">
                <a:latin typeface="Arial"/>
                <a:cs typeface="Arial"/>
              </a:rPr>
              <a:t>assunzioni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formali</a:t>
            </a:r>
            <a:r>
              <a:rPr lang="en-US" sz="2400" b="0" dirty="0">
                <a:latin typeface="Arial"/>
                <a:cs typeface="Arial"/>
              </a:rPr>
              <a:t> e </a:t>
            </a:r>
            <a:r>
              <a:rPr lang="en-US" sz="2400" b="0" dirty="0" err="1">
                <a:latin typeface="Arial"/>
                <a:cs typeface="Arial"/>
              </a:rPr>
              <a:t>limitano</a:t>
            </a:r>
            <a:r>
              <a:rPr lang="en-US" sz="2400" b="0" dirty="0">
                <a:latin typeface="Arial"/>
                <a:cs typeface="Arial"/>
              </a:rPr>
              <a:t> le </a:t>
            </a:r>
            <a:r>
              <a:rPr lang="en-US" sz="2400" b="0" dirty="0" err="1">
                <a:latin typeface="Arial"/>
                <a:cs typeface="Arial"/>
              </a:rPr>
              <a:t>capacita</a:t>
            </a:r>
            <a:r>
              <a:rPr lang="en-US" sz="2400" b="0" dirty="0">
                <a:latin typeface="Arial"/>
                <a:cs typeface="Arial"/>
              </a:rPr>
              <a:t>’ </a:t>
            </a:r>
            <a:r>
              <a:rPr lang="en-US" sz="2400" b="0" dirty="0" err="1">
                <a:latin typeface="Arial"/>
                <a:cs typeface="Arial"/>
              </a:rPr>
              <a:t>delle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imprese</a:t>
            </a:r>
            <a:r>
              <a:rPr lang="en-US" sz="2400" b="0" dirty="0">
                <a:latin typeface="Arial"/>
                <a:cs typeface="Arial"/>
              </a:rPr>
              <a:t> di </a:t>
            </a:r>
            <a:r>
              <a:rPr lang="en-US" sz="2400" b="0" dirty="0" err="1">
                <a:latin typeface="Arial"/>
                <a:cs typeface="Arial"/>
              </a:rPr>
              <a:t>adattarsi</a:t>
            </a:r>
            <a:endParaRPr lang="en-US" sz="2400" b="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BC0AE-C2B3-43A6-85DF-1B222CF07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15608" y="3604925"/>
            <a:ext cx="3058491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E1AE5D-973F-4653-A251-88FF82B6BD31}"/>
              </a:ext>
            </a:extLst>
          </p:cNvPr>
          <p:cNvSpPr txBox="1"/>
          <p:nvPr/>
        </p:nvSpPr>
        <p:spPr>
          <a:xfrm>
            <a:off x="357187" y="3728754"/>
            <a:ext cx="4957348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0"/>
              </a:spcBef>
              <a:spcAft>
                <a:spcPts val="1400"/>
              </a:spcAft>
            </a:pP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Come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trovare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il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giusto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compromesso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tra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un’adeguata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protezione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e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assistenza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ai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lavoratori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e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flessibilita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’ per le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imprese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nella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gestione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delle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risorse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/>
                <a:cs typeface="Arial"/>
              </a:rPr>
              <a:t>umane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8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2575-10B3-4C66-AAB3-FC2C914C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Sistema di </a:t>
            </a:r>
            <a:r>
              <a:rPr lang="en-US" dirty="0"/>
              <a:t>social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9757C-D3E1-4352-9842-F5397E4CF9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89319-2760-4330-8591-6C3460CDA9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7B7B9-3994-4E59-8239-990FF0AEC3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94" y="2209290"/>
            <a:ext cx="5519531" cy="39557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0E8FBC-181E-4B38-8FDB-A6B3C4CF72AC}"/>
              </a:ext>
            </a:extLst>
          </p:cNvPr>
          <p:cNvSpPr txBox="1"/>
          <p:nvPr/>
        </p:nvSpPr>
        <p:spPr>
          <a:xfrm>
            <a:off x="519113" y="997715"/>
            <a:ext cx="659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dirty="0" err="1">
                <a:latin typeface="+mn-lt"/>
              </a:rPr>
              <a:t>Minimo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garantito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che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protegge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le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persone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e non i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lavori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dirty="0" err="1">
                <a:latin typeface="+mn-lt"/>
              </a:rPr>
              <a:t>Piu</a:t>
            </a:r>
            <a:r>
              <a:rPr lang="en-US" sz="1800" b="0" dirty="0">
                <a:latin typeface="+mn-lt"/>
              </a:rPr>
              <a:t>’ </a:t>
            </a:r>
            <a:r>
              <a:rPr lang="en-US" sz="1800" b="0" dirty="0" err="1">
                <a:latin typeface="+mn-lt"/>
              </a:rPr>
              <a:t>flessibilita</a:t>
            </a:r>
            <a:r>
              <a:rPr lang="en-US" sz="1800" b="0" dirty="0">
                <a:latin typeface="+mn-lt"/>
              </a:rPr>
              <a:t>’ per le </a:t>
            </a:r>
            <a:r>
              <a:rPr lang="en-US" sz="1800" b="0" dirty="0" err="1">
                <a:latin typeface="+mn-lt"/>
              </a:rPr>
              <a:t>imprese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56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DEC5-CBEC-4FC8-9238-06A264A5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3. </a:t>
            </a:r>
            <a:r>
              <a:rPr lang="en-US" i="0" dirty="0" err="1"/>
              <a:t>Supportare</a:t>
            </a:r>
            <a:r>
              <a:rPr lang="en-US" i="0" dirty="0"/>
              <a:t> PMIs o startups?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082CD-CE51-4C7F-B377-D4FBA28277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934" y="1072662"/>
            <a:ext cx="8787066" cy="14220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400" b="1" kern="1200" dirty="0">
                <a:solidFill>
                  <a:srgbClr val="0070C0"/>
                </a:solidFill>
                <a:latin typeface="+mn-lt"/>
                <a:cs typeface="+mn-cs"/>
              </a:rPr>
              <a:t>Programmi </a:t>
            </a:r>
            <a:r>
              <a:rPr lang="en-US" sz="2400" b="1" kern="1200" dirty="0" err="1">
                <a:solidFill>
                  <a:srgbClr val="0070C0"/>
                </a:solidFill>
                <a:latin typeface="+mn-lt"/>
                <a:cs typeface="+mn-cs"/>
              </a:rPr>
              <a:t>mirati</a:t>
            </a:r>
            <a:r>
              <a:rPr lang="en-US" sz="2400" b="1" kern="1200" dirty="0">
                <a:solidFill>
                  <a:srgbClr val="0070C0"/>
                </a:solidFill>
                <a:latin typeface="+mn-lt"/>
                <a:cs typeface="+mn-cs"/>
              </a:rPr>
              <a:t> per PMIs or </a:t>
            </a:r>
            <a:r>
              <a:rPr lang="en-US" sz="2400" b="1" kern="1200" dirty="0" err="1">
                <a:solidFill>
                  <a:srgbClr val="0070C0"/>
                </a:solidFill>
                <a:latin typeface="+mn-lt"/>
                <a:cs typeface="+mn-cs"/>
              </a:rPr>
              <a:t>eliminazione</a:t>
            </a:r>
            <a:r>
              <a:rPr lang="en-US" sz="2400" b="1" kern="1200" dirty="0">
                <a:solidFill>
                  <a:srgbClr val="0070C0"/>
                </a:solidFill>
                <a:latin typeface="+mn-lt"/>
                <a:cs typeface="+mn-cs"/>
              </a:rPr>
              <a:t> di economic distortions?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2400" b="1" kern="12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D9A95-F756-4FDC-8C02-587942B97F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8E296-5692-448B-AE46-E1E5BEDDF8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50467" y="1873853"/>
            <a:ext cx="4233780" cy="3110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D47F4E-D20E-4EA4-9B3C-BB45B70BB7E3}"/>
              </a:ext>
            </a:extLst>
          </p:cNvPr>
          <p:cNvSpPr txBox="1"/>
          <p:nvPr/>
        </p:nvSpPr>
        <p:spPr>
          <a:xfrm>
            <a:off x="356933" y="2360870"/>
            <a:ext cx="39069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endParaRPr lang="en-US" sz="2000" b="0" dirty="0">
              <a:latin typeface="Arial"/>
              <a:cs typeface="Arial"/>
            </a:endParaRPr>
          </a:p>
          <a:p>
            <a:pPr marL="0" indent="0"/>
            <a:r>
              <a:rPr lang="en-US" sz="2000" b="0" dirty="0" err="1">
                <a:latin typeface="Arial"/>
                <a:cs typeface="Arial"/>
              </a:rPr>
              <a:t>Promuovere</a:t>
            </a:r>
            <a:r>
              <a:rPr lang="en-US" sz="2000" b="0" dirty="0">
                <a:latin typeface="Arial"/>
                <a:cs typeface="Arial"/>
              </a:rPr>
              <a:t> start-up e </a:t>
            </a:r>
            <a:r>
              <a:rPr lang="en-US" sz="2000" b="0" dirty="0" err="1">
                <a:latin typeface="Arial"/>
                <a:cs typeface="Arial"/>
              </a:rPr>
              <a:t>imprese</a:t>
            </a:r>
            <a:r>
              <a:rPr lang="en-US" sz="2000" b="0" dirty="0">
                <a:latin typeface="Arial"/>
                <a:cs typeface="Arial"/>
              </a:rPr>
              <a:t> high-growth, </a:t>
            </a:r>
            <a:r>
              <a:rPr lang="en-US" sz="2000" b="0" dirty="0" err="1">
                <a:latin typeface="Arial"/>
                <a:cs typeface="Arial"/>
              </a:rPr>
              <a:t>che</a:t>
            </a:r>
            <a:r>
              <a:rPr lang="en-US" sz="2000" b="0" dirty="0">
                <a:latin typeface="Arial"/>
                <a:cs typeface="Arial"/>
              </a:rPr>
              <a:t> </a:t>
            </a:r>
            <a:r>
              <a:rPr lang="en-US" sz="2000" b="0" dirty="0" err="1">
                <a:latin typeface="Arial"/>
                <a:cs typeface="Arial"/>
              </a:rPr>
              <a:t>portano</a:t>
            </a:r>
            <a:r>
              <a:rPr lang="en-US" sz="2000" b="0" dirty="0">
                <a:latin typeface="Arial"/>
                <a:cs typeface="Arial"/>
              </a:rPr>
              <a:t> </a:t>
            </a:r>
            <a:r>
              <a:rPr lang="en-US" sz="2000" b="0" dirty="0" err="1">
                <a:latin typeface="Arial"/>
                <a:cs typeface="Arial"/>
              </a:rPr>
              <a:t>innovazione</a:t>
            </a:r>
            <a:r>
              <a:rPr lang="en-US" sz="2000" b="0" dirty="0">
                <a:latin typeface="Arial"/>
                <a:cs typeface="Arial"/>
              </a:rPr>
              <a:t>, </a:t>
            </a:r>
            <a:r>
              <a:rPr lang="en-US" sz="2000" b="0" dirty="0" err="1">
                <a:latin typeface="Arial"/>
                <a:cs typeface="Arial"/>
              </a:rPr>
              <a:t>lavoro</a:t>
            </a:r>
            <a:r>
              <a:rPr lang="en-US" sz="2000" b="0" dirty="0">
                <a:latin typeface="Arial"/>
                <a:cs typeface="Arial"/>
              </a:rPr>
              <a:t> e </a:t>
            </a:r>
            <a:r>
              <a:rPr lang="en-US" sz="2000" b="0" dirty="0" err="1">
                <a:latin typeface="Arial"/>
                <a:cs typeface="Arial"/>
              </a:rPr>
              <a:t>creano</a:t>
            </a:r>
            <a:r>
              <a:rPr lang="en-US" sz="2000" b="0" dirty="0">
                <a:latin typeface="Arial"/>
                <a:cs typeface="Arial"/>
              </a:rPr>
              <a:t> </a:t>
            </a:r>
            <a:r>
              <a:rPr lang="en-US" sz="2000" b="0" dirty="0" err="1">
                <a:latin typeface="Arial"/>
                <a:cs typeface="Arial"/>
              </a:rPr>
              <a:t>reti</a:t>
            </a:r>
            <a:r>
              <a:rPr lang="en-US" sz="2000" b="0" dirty="0">
                <a:latin typeface="Arial"/>
                <a:cs typeface="Arial"/>
              </a:rPr>
              <a:t> di </a:t>
            </a:r>
            <a:r>
              <a:rPr lang="en-US" sz="2000" b="0" dirty="0" err="1">
                <a:latin typeface="Arial"/>
                <a:cs typeface="Arial"/>
              </a:rPr>
              <a:t>fornitori</a:t>
            </a:r>
            <a:r>
              <a:rPr lang="en-US" sz="2000" b="0" dirty="0">
                <a:latin typeface="Arial"/>
                <a:cs typeface="Arial"/>
              </a:rPr>
              <a:t>. </a:t>
            </a:r>
          </a:p>
          <a:p>
            <a:endParaRPr lang="en-US" dirty="0"/>
          </a:p>
          <a:p>
            <a:r>
              <a:rPr lang="en-US" sz="2000" b="0" dirty="0" err="1">
                <a:latin typeface="Arial"/>
                <a:cs typeface="Arial"/>
              </a:rPr>
              <a:t>Eliminare</a:t>
            </a:r>
            <a:r>
              <a:rPr lang="en-US" sz="2000" b="0" dirty="0">
                <a:latin typeface="Arial"/>
                <a:cs typeface="Arial"/>
              </a:rPr>
              <a:t> </a:t>
            </a:r>
            <a:r>
              <a:rPr lang="en-US" sz="2000" b="0" dirty="0" err="1">
                <a:latin typeface="Arial"/>
                <a:cs typeface="Arial"/>
              </a:rPr>
              <a:t>corruzione</a:t>
            </a:r>
            <a:r>
              <a:rPr lang="en-US" sz="2000" b="0" dirty="0">
                <a:latin typeface="Arial"/>
                <a:cs typeface="Arial"/>
              </a:rPr>
              <a:t> e </a:t>
            </a:r>
            <a:r>
              <a:rPr lang="en-US" sz="2000" b="0" dirty="0" err="1">
                <a:latin typeface="Arial"/>
                <a:cs typeface="Arial"/>
              </a:rPr>
              <a:t>stime</a:t>
            </a:r>
            <a:r>
              <a:rPr lang="en-US" sz="2000" b="0" dirty="0">
                <a:latin typeface="Arial"/>
                <a:cs typeface="Arial"/>
              </a:rPr>
              <a:t> </a:t>
            </a:r>
            <a:r>
              <a:rPr lang="en-US" sz="2000" b="0" dirty="0" err="1">
                <a:latin typeface="Arial"/>
                <a:cs typeface="Arial"/>
              </a:rPr>
              <a:t>sbagliate</a:t>
            </a:r>
            <a:r>
              <a:rPr lang="en-US" sz="2000" b="0" dirty="0">
                <a:latin typeface="Arial"/>
                <a:cs typeface="Arial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183AF-FEFB-4CFD-9594-415757BAA71F}"/>
              </a:ext>
            </a:extLst>
          </p:cNvPr>
          <p:cNvSpPr txBox="1"/>
          <p:nvPr/>
        </p:nvSpPr>
        <p:spPr>
          <a:xfrm>
            <a:off x="356933" y="5281939"/>
            <a:ext cx="689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latin typeface="Arial"/>
                <a:cs typeface="Arial"/>
              </a:rPr>
              <a:t>Ridurre</a:t>
            </a:r>
            <a:r>
              <a:rPr lang="en-US" sz="2000" b="0" dirty="0">
                <a:latin typeface="Arial"/>
                <a:cs typeface="Arial"/>
              </a:rPr>
              <a:t> i </a:t>
            </a:r>
            <a:r>
              <a:rPr lang="en-US" sz="2000" b="0" dirty="0" err="1">
                <a:latin typeface="Arial"/>
                <a:cs typeface="Arial"/>
              </a:rPr>
              <a:t>costi</a:t>
            </a:r>
            <a:r>
              <a:rPr lang="en-US" sz="2000" b="0" dirty="0">
                <a:latin typeface="Arial"/>
                <a:cs typeface="Arial"/>
              </a:rPr>
              <a:t> di </a:t>
            </a:r>
            <a:r>
              <a:rPr lang="en-US" sz="2000" b="0" dirty="0" err="1">
                <a:latin typeface="Arial"/>
                <a:cs typeface="Arial"/>
              </a:rPr>
              <a:t>assunzione</a:t>
            </a:r>
            <a:r>
              <a:rPr lang="en-US" sz="2000" b="0" dirty="0">
                <a:latin typeface="Arial"/>
                <a:cs typeface="Arial"/>
              </a:rPr>
              <a:t> </a:t>
            </a:r>
            <a:r>
              <a:rPr lang="en-US" sz="2000" b="0" dirty="0" err="1">
                <a:latin typeface="Arial"/>
                <a:cs typeface="Arial"/>
              </a:rPr>
              <a:t>dei</a:t>
            </a:r>
            <a:r>
              <a:rPr lang="en-US" sz="2000" b="0" dirty="0">
                <a:latin typeface="Arial"/>
                <a:cs typeface="Arial"/>
              </a:rPr>
              <a:t> </a:t>
            </a:r>
            <a:r>
              <a:rPr lang="en-US" sz="2000" b="0" dirty="0" err="1">
                <a:latin typeface="Arial"/>
                <a:cs typeface="Arial"/>
              </a:rPr>
              <a:t>lavoratori</a:t>
            </a:r>
            <a:endParaRPr lang="en-US" sz="2000" b="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39150" cy="66675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4. </a:t>
            </a:r>
            <a:r>
              <a:rPr lang="en-US" b="1" i="1" dirty="0" err="1">
                <a:solidFill>
                  <a:srgbClr val="0070C0"/>
                </a:solidFill>
              </a:rPr>
              <a:t>Ripensare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il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sistema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fiscale</a:t>
            </a:r>
            <a:r>
              <a:rPr lang="en-US" dirty="0">
                <a:solidFill>
                  <a:srgbClr val="0070C0"/>
                </a:solidFill>
              </a:rPr>
              <a:t>?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sz="quarter" idx="10"/>
          </p:nvPr>
        </p:nvSpPr>
        <p:spPr>
          <a:xfrm>
            <a:off x="355601" y="1284595"/>
            <a:ext cx="8440737" cy="4845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Piattaforme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digitali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pagano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poche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tasse</a:t>
            </a:r>
            <a:r>
              <a:rPr lang="en-US" sz="2400" dirty="0">
                <a:solidFill>
                  <a:schemeClr val="tx1"/>
                </a:solidFill>
              </a:rPr>
              <a:t> (difficile da </a:t>
            </a:r>
            <a:r>
              <a:rPr lang="en-US" sz="2400" dirty="0" err="1">
                <a:solidFill>
                  <a:schemeClr val="tx1"/>
                </a:solidFill>
              </a:rPr>
              <a:t>stimare</a:t>
            </a:r>
            <a:r>
              <a:rPr lang="en-US" sz="2400" dirty="0">
                <a:solidFill>
                  <a:schemeClr val="tx1"/>
                </a:solidFill>
              </a:rPr>
              <a:t> – secondo </a:t>
            </a:r>
            <a:r>
              <a:rPr lang="en-US" sz="2400" dirty="0" err="1">
                <a:solidFill>
                  <a:schemeClr val="tx1"/>
                </a:solidFill>
              </a:rPr>
              <a:t>l’OCSE</a:t>
            </a:r>
            <a:r>
              <a:rPr lang="en-US" sz="2400" dirty="0">
                <a:solidFill>
                  <a:schemeClr val="tx1"/>
                </a:solidFill>
              </a:rPr>
              <a:t> 100-240 </a:t>
            </a:r>
            <a:r>
              <a:rPr lang="en-US" sz="2400" dirty="0" err="1">
                <a:solidFill>
                  <a:schemeClr val="tx1"/>
                </a:solidFill>
              </a:rPr>
              <a:t>miliardi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dollari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all’anno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Dove </a:t>
            </a:r>
            <a:r>
              <a:rPr lang="en-US" sz="2400" dirty="0" err="1">
                <a:solidFill>
                  <a:schemeClr val="tx1"/>
                </a:solidFill>
              </a:rPr>
              <a:t>viene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creato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il</a:t>
            </a:r>
            <a:r>
              <a:rPr lang="en-US" sz="2400" dirty="0">
                <a:solidFill>
                  <a:schemeClr val="tx1"/>
                </a:solidFill>
              </a:rPr>
              <a:t> “</a:t>
            </a:r>
            <a:r>
              <a:rPr lang="en-US" sz="2400" dirty="0" err="1">
                <a:solidFill>
                  <a:schemeClr val="tx1"/>
                </a:solidFill>
              </a:rPr>
              <a:t>valore</a:t>
            </a:r>
            <a:r>
              <a:rPr lang="en-US" sz="2400" dirty="0">
                <a:solidFill>
                  <a:schemeClr val="tx1"/>
                </a:solidFill>
              </a:rPr>
              <a:t>”?</a:t>
            </a: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1ACA0C66-ED3B-419D-B903-E98E09D99BE8}" type="slidenum">
              <a:rPr lang="en-US" sz="1100" b="0">
                <a:solidFill>
                  <a:srgbClr val="595959"/>
                </a:solidFill>
                <a:latin typeface="Arial" pitchFamily="34" charset="0"/>
              </a:rPr>
              <a:pPr eaLnBrk="1" hangingPunct="1"/>
              <a:t>13</a:t>
            </a:fld>
            <a:endParaRPr lang="en-US" sz="1100" b="0">
              <a:solidFill>
                <a:srgbClr val="595959"/>
              </a:solidFill>
              <a:latin typeface="Arial" pitchFamily="34" charset="0"/>
            </a:endParaRPr>
          </a:p>
        </p:txBody>
      </p:sp>
      <p:pic>
        <p:nvPicPr>
          <p:cNvPr id="3074" name="Picture 2" descr="https://i2.wp.com/www.rollingalpha.com/wp-content/uploads/2012/12/avoiding-tax-evading-tax.jpg">
            <a:extLst>
              <a:ext uri="{FF2B5EF4-FFF2-40B4-BE49-F238E27FC236}">
                <a16:creationId xmlns:a16="http://schemas.microsoft.com/office/drawing/2014/main" id="{53AFFA2B-4671-443F-96BB-1FF81992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2835966"/>
            <a:ext cx="5890866" cy="33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1129C-397B-480B-ADF9-2232D6CF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Avoidance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183CE-6DD3-445E-800E-F9A8E655A7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9832D-155F-4001-8615-DB39161ED805}"/>
              </a:ext>
            </a:extLst>
          </p:cNvPr>
          <p:cNvSpPr txBox="1"/>
          <p:nvPr/>
        </p:nvSpPr>
        <p:spPr>
          <a:xfrm>
            <a:off x="897147" y="6225545"/>
            <a:ext cx="2996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1" dirty="0">
                <a:latin typeface="+mn-lt"/>
              </a:rPr>
              <a:t>Source: FTI Journal.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6250C7-BD33-415F-A4C9-BB5AFF0BDD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116" y="968963"/>
            <a:ext cx="8440305" cy="112698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Sulla base </a:t>
            </a:r>
            <a:r>
              <a:rPr lang="en-US" sz="2400" dirty="0" err="1">
                <a:solidFill>
                  <a:schemeClr val="tx1"/>
                </a:solidFill>
              </a:rPr>
              <a:t>delle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convenzioni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esistenti</a:t>
            </a:r>
            <a:r>
              <a:rPr lang="en-US" sz="2400" dirty="0">
                <a:solidFill>
                  <a:schemeClr val="tx1"/>
                </a:solidFill>
              </a:rPr>
              <a:t>, le </a:t>
            </a:r>
            <a:r>
              <a:rPr lang="en-US" sz="2400" dirty="0" err="1">
                <a:solidFill>
                  <a:schemeClr val="tx1"/>
                </a:solidFill>
              </a:rPr>
              <a:t>imprese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multinazionali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possono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spostare</a:t>
            </a:r>
            <a:r>
              <a:rPr lang="en-US" sz="2400" dirty="0">
                <a:solidFill>
                  <a:schemeClr val="tx1"/>
                </a:solidFill>
              </a:rPr>
              <a:t> i </a:t>
            </a:r>
            <a:r>
              <a:rPr lang="en-US" sz="2400" dirty="0" err="1">
                <a:solidFill>
                  <a:schemeClr val="tx1"/>
                </a:solidFill>
              </a:rPr>
              <a:t>profitti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paesi</a:t>
            </a:r>
            <a:r>
              <a:rPr lang="en-US" sz="2400" dirty="0">
                <a:solidFill>
                  <a:schemeClr val="tx1"/>
                </a:solidFill>
              </a:rPr>
              <a:t> in cui le </a:t>
            </a:r>
            <a:r>
              <a:rPr lang="en-US" sz="2400" dirty="0" err="1">
                <a:solidFill>
                  <a:schemeClr val="tx1"/>
                </a:solidFill>
              </a:rPr>
              <a:t>aliquote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fiscali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sono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piu</a:t>
            </a:r>
            <a:r>
              <a:rPr lang="en-US" sz="2400" dirty="0">
                <a:solidFill>
                  <a:schemeClr val="tx1"/>
                </a:solidFill>
              </a:rPr>
              <a:t>’ </a:t>
            </a:r>
            <a:r>
              <a:rPr lang="en-US" sz="2400" dirty="0" err="1">
                <a:solidFill>
                  <a:schemeClr val="tx1"/>
                </a:solidFill>
              </a:rPr>
              <a:t>basse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9" name="Picture 2" descr="http://www.ftijournal.com/uploads/images/your-taxes-02.gif">
            <a:extLst>
              <a:ext uri="{FF2B5EF4-FFF2-40B4-BE49-F238E27FC236}">
                <a16:creationId xmlns:a16="http://schemas.microsoft.com/office/drawing/2014/main" id="{119BE4CB-46BC-4697-B1CB-2055D114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226757"/>
            <a:ext cx="6875294" cy="412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6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AD63-8AEF-45B4-B74D-70DDA3AC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i="1" dirty="0">
                <a:cs typeface="Arial"/>
              </a:rPr>
              <a:t>Ma </a:t>
            </a:r>
            <a:r>
              <a:rPr lang="en-US" sz="2800" b="1" i="1" dirty="0" err="1">
                <a:cs typeface="Arial"/>
              </a:rPr>
              <a:t>anche</a:t>
            </a:r>
            <a:r>
              <a:rPr lang="en-US" sz="2800" b="1" i="1" dirty="0">
                <a:cs typeface="Arial"/>
              </a:rPr>
              <a:t> ….</a:t>
            </a:r>
            <a:endParaRPr lang="en-US" sz="2800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5C25-CC43-4601-8AB0-516316484A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7481" y="1525555"/>
            <a:ext cx="8440305" cy="3205472"/>
          </a:xfrm>
        </p:spPr>
        <p:txBody>
          <a:bodyPr/>
          <a:lstStyle/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err="1">
                <a:solidFill>
                  <a:srgbClr val="021F43"/>
                </a:solidFill>
              </a:rPr>
              <a:t>Tabacco</a:t>
            </a:r>
            <a:r>
              <a:rPr lang="en-US" sz="2400" dirty="0">
                <a:solidFill>
                  <a:srgbClr val="021F43"/>
                </a:solidFill>
              </a:rPr>
              <a:t>, alcohol, </a:t>
            </a:r>
            <a:r>
              <a:rPr lang="en-US" sz="2400" dirty="0" err="1">
                <a:solidFill>
                  <a:srgbClr val="021F43"/>
                </a:solidFill>
              </a:rPr>
              <a:t>zucchero</a:t>
            </a:r>
            <a:r>
              <a:rPr lang="en-US" sz="2400" dirty="0">
                <a:solidFill>
                  <a:srgbClr val="021F43"/>
                </a:solidFill>
              </a:rPr>
              <a:t>, </a:t>
            </a:r>
            <a:r>
              <a:rPr lang="en-US" sz="2400" dirty="0" err="1">
                <a:solidFill>
                  <a:srgbClr val="021F43"/>
                </a:solidFill>
              </a:rPr>
              <a:t>ecc</a:t>
            </a:r>
            <a:r>
              <a:rPr lang="en-US" sz="2400" dirty="0">
                <a:solidFill>
                  <a:srgbClr val="021F43"/>
                </a:solidFill>
              </a:rPr>
              <a:t>.; 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err="1">
                <a:solidFill>
                  <a:srgbClr val="021F43"/>
                </a:solidFill>
              </a:rPr>
              <a:t>Imposte</a:t>
            </a:r>
            <a:r>
              <a:rPr lang="en-US" sz="2400" dirty="0">
                <a:solidFill>
                  <a:srgbClr val="021F43"/>
                </a:solidFill>
              </a:rPr>
              <a:t> </a:t>
            </a:r>
            <a:r>
              <a:rPr lang="en-US" sz="2400" dirty="0" err="1">
                <a:solidFill>
                  <a:srgbClr val="021F43"/>
                </a:solidFill>
              </a:rPr>
              <a:t>sul</a:t>
            </a:r>
            <a:r>
              <a:rPr lang="en-US" sz="2400" dirty="0">
                <a:solidFill>
                  <a:srgbClr val="021F43"/>
                </a:solidFill>
              </a:rPr>
              <a:t> </a:t>
            </a:r>
            <a:r>
              <a:rPr lang="en-US" sz="2400" dirty="0" err="1">
                <a:solidFill>
                  <a:srgbClr val="021F43"/>
                </a:solidFill>
              </a:rPr>
              <a:t>carbonio</a:t>
            </a:r>
            <a:r>
              <a:rPr lang="en-US" sz="2400" dirty="0">
                <a:solidFill>
                  <a:srgbClr val="021F43"/>
                </a:solidFill>
              </a:rPr>
              <a:t> (</a:t>
            </a:r>
            <a:r>
              <a:rPr lang="en-US" sz="2400" i="1" dirty="0">
                <a:solidFill>
                  <a:srgbClr val="021F43"/>
                </a:solidFill>
              </a:rPr>
              <a:t>carbon tax</a:t>
            </a:r>
            <a:r>
              <a:rPr lang="en-US" sz="2400" dirty="0">
                <a:solidFill>
                  <a:srgbClr val="021F43"/>
                </a:solidFill>
              </a:rPr>
              <a:t>) e </a:t>
            </a:r>
            <a:r>
              <a:rPr lang="en-US" sz="2400" dirty="0" err="1">
                <a:solidFill>
                  <a:srgbClr val="021F43"/>
                </a:solidFill>
              </a:rPr>
              <a:t>sovvezioni</a:t>
            </a:r>
            <a:r>
              <a:rPr lang="en-US" sz="2400" dirty="0">
                <a:solidFill>
                  <a:srgbClr val="021F43"/>
                </a:solidFill>
              </a:rPr>
              <a:t> </a:t>
            </a:r>
            <a:r>
              <a:rPr lang="en-US" sz="2400" dirty="0" err="1">
                <a:solidFill>
                  <a:srgbClr val="021F43"/>
                </a:solidFill>
              </a:rPr>
              <a:t>ai</a:t>
            </a:r>
            <a:r>
              <a:rPr lang="en-US" sz="2400" dirty="0">
                <a:solidFill>
                  <a:srgbClr val="021F43"/>
                </a:solidFill>
              </a:rPr>
              <a:t> </a:t>
            </a:r>
            <a:r>
              <a:rPr lang="en-US" sz="2400" dirty="0" err="1">
                <a:solidFill>
                  <a:srgbClr val="021F43"/>
                </a:solidFill>
              </a:rPr>
              <a:t>combustibili</a:t>
            </a:r>
            <a:r>
              <a:rPr lang="en-US" sz="2400" dirty="0">
                <a:solidFill>
                  <a:srgbClr val="021F43"/>
                </a:solidFill>
              </a:rPr>
              <a:t>;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err="1">
                <a:solidFill>
                  <a:srgbClr val="021F43"/>
                </a:solidFill>
              </a:rPr>
              <a:t>Imposta</a:t>
            </a:r>
            <a:r>
              <a:rPr lang="en-US" sz="2400" dirty="0">
                <a:solidFill>
                  <a:srgbClr val="021F43"/>
                </a:solidFill>
              </a:rPr>
              <a:t> </a:t>
            </a:r>
            <a:r>
              <a:rPr lang="en-US" sz="2400" dirty="0" err="1">
                <a:solidFill>
                  <a:srgbClr val="021F43"/>
                </a:solidFill>
              </a:rPr>
              <a:t>sul</a:t>
            </a:r>
            <a:r>
              <a:rPr lang="en-US" sz="2400" dirty="0">
                <a:solidFill>
                  <a:srgbClr val="021F43"/>
                </a:solidFill>
              </a:rPr>
              <a:t> </a:t>
            </a:r>
            <a:r>
              <a:rPr lang="en-US" sz="2400" dirty="0" err="1">
                <a:solidFill>
                  <a:srgbClr val="021F43"/>
                </a:solidFill>
              </a:rPr>
              <a:t>valore</a:t>
            </a:r>
            <a:r>
              <a:rPr lang="en-US" sz="2400" dirty="0">
                <a:solidFill>
                  <a:srgbClr val="021F43"/>
                </a:solidFill>
              </a:rPr>
              <a:t> </a:t>
            </a:r>
            <a:r>
              <a:rPr lang="en-US" sz="2400" dirty="0" err="1">
                <a:solidFill>
                  <a:srgbClr val="021F43"/>
                </a:solidFill>
              </a:rPr>
              <a:t>aggiunto</a:t>
            </a:r>
            <a:r>
              <a:rPr lang="en-US" sz="2400" dirty="0">
                <a:solidFill>
                  <a:srgbClr val="021F43"/>
                </a:solidFill>
              </a:rPr>
              <a:t> e </a:t>
            </a:r>
            <a:r>
              <a:rPr lang="en-US" sz="2400" dirty="0" err="1">
                <a:solidFill>
                  <a:srgbClr val="021F43"/>
                </a:solidFill>
              </a:rPr>
              <a:t>altre</a:t>
            </a:r>
            <a:r>
              <a:rPr lang="en-US" sz="2400" dirty="0">
                <a:solidFill>
                  <a:srgbClr val="021F43"/>
                </a:solidFill>
              </a:rPr>
              <a:t> </a:t>
            </a:r>
            <a:r>
              <a:rPr lang="en-US" sz="2400" dirty="0" err="1">
                <a:solidFill>
                  <a:srgbClr val="021F43"/>
                </a:solidFill>
              </a:rPr>
              <a:t>tasse</a:t>
            </a:r>
            <a:r>
              <a:rPr lang="en-US" sz="2400" dirty="0">
                <a:solidFill>
                  <a:srgbClr val="021F43"/>
                </a:solidFill>
              </a:rPr>
              <a:t> </a:t>
            </a:r>
            <a:r>
              <a:rPr lang="en-US" sz="2400" dirty="0" err="1">
                <a:solidFill>
                  <a:srgbClr val="021F43"/>
                </a:solidFill>
              </a:rPr>
              <a:t>indirette</a:t>
            </a:r>
            <a:endParaRPr lang="en-US" sz="2400" dirty="0">
              <a:solidFill>
                <a:srgbClr val="021F4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054B-B7C8-4B90-993F-3CF20C73B4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4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0341-9890-484D-8629-1142DD6E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1440611"/>
            <a:ext cx="8439487" cy="1939897"/>
          </a:xfrm>
        </p:spPr>
        <p:txBody>
          <a:bodyPr>
            <a:noAutofit/>
          </a:bodyPr>
          <a:lstStyle/>
          <a:p>
            <a:pPr algn="ctr"/>
            <a:r>
              <a:rPr lang="en-US" i="0" dirty="0"/>
              <a:t>Thank you!</a:t>
            </a:r>
            <a:br>
              <a:rPr lang="en-US" i="0" dirty="0"/>
            </a:br>
            <a:br>
              <a:rPr lang="en-US" i="0" dirty="0"/>
            </a:br>
            <a:r>
              <a:rPr lang="en-US" i="0" dirty="0"/>
              <a:t>Questions?</a:t>
            </a:r>
            <a:r>
              <a:rPr lang="en-US" altLang="zh-CN" i="0" dirty="0"/>
              <a:t> </a:t>
            </a:r>
            <a:br>
              <a:rPr lang="en-US" altLang="zh-CN" i="0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i="0" u="sng" dirty="0">
                <a:solidFill>
                  <a:srgbClr val="FFC000"/>
                </a:solidFill>
                <a:hlinkClick r:id="rId2"/>
              </a:rPr>
              <a:t>http://www.worldbank.org/en/publication/wdr2019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i="0" dirty="0"/>
              <a:t>wdr2019@worldbank.org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2CE47-BB25-4FF4-8495-B65A8CEA94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1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57187" y="301625"/>
            <a:ext cx="6540569" cy="1845227"/>
          </a:xfrm>
        </p:spPr>
        <p:txBody>
          <a:bodyPr>
            <a:noAutofit/>
          </a:bodyPr>
          <a:lstStyle/>
          <a:p>
            <a:pPr marL="0" indent="0"/>
            <a:r>
              <a:rPr lang="en-US" dirty="0"/>
              <a:t>World Development Report 2019</a:t>
            </a:r>
            <a:br>
              <a:rPr lang="en-US" dirty="0"/>
            </a:br>
            <a:r>
              <a:rPr lang="en-US" i="0" dirty="0">
                <a:solidFill>
                  <a:srgbClr val="0070C0"/>
                </a:solidFill>
              </a:rPr>
              <a:t>THE CHANGING NATURE OF WORK</a:t>
            </a:r>
            <a:endParaRPr lang="en-US" sz="2800" b="1" i="0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1ACA0C66-ED3B-419D-B903-E98E09D99BE8}" type="slidenum">
              <a:rPr lang="en-US" sz="1100" b="0">
                <a:solidFill>
                  <a:srgbClr val="595959"/>
                </a:solidFill>
                <a:latin typeface="Arial" pitchFamily="34" charset="0"/>
              </a:rPr>
              <a:pPr eaLnBrk="1" hangingPunct="1"/>
              <a:t>1</a:t>
            </a:fld>
            <a:endParaRPr lang="en-US" sz="1100" b="0">
              <a:solidFill>
                <a:srgbClr val="595959"/>
              </a:solidFill>
              <a:latin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BB707A-9226-4356-A337-9B9C85BE6A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8009" y="1351721"/>
            <a:ext cx="4175646" cy="2912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0ED67A-84E3-4A18-BE48-85838363BE80}"/>
              </a:ext>
            </a:extLst>
          </p:cNvPr>
          <p:cNvSpPr txBox="1"/>
          <p:nvPr/>
        </p:nvSpPr>
        <p:spPr>
          <a:xfrm>
            <a:off x="357187" y="4791682"/>
            <a:ext cx="819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Open Source</a:t>
            </a:r>
            <a:r>
              <a:rPr lang="en-US" sz="2000" dirty="0"/>
              <a:t>: Il working draft </a:t>
            </a:r>
            <a:r>
              <a:rPr lang="en-US" sz="2000" dirty="0" err="1"/>
              <a:t>viene</a:t>
            </a:r>
            <a:r>
              <a:rPr lang="en-US" sz="2000" dirty="0"/>
              <a:t> </a:t>
            </a:r>
            <a:r>
              <a:rPr lang="en-US" sz="2000" dirty="0" err="1"/>
              <a:t>pubblicato</a:t>
            </a:r>
            <a:r>
              <a:rPr lang="en-US" sz="2000" dirty="0"/>
              <a:t> </a:t>
            </a:r>
            <a:r>
              <a:rPr lang="en-US" sz="2000" u="sng" dirty="0" err="1"/>
              <a:t>ogni</a:t>
            </a:r>
            <a:r>
              <a:rPr lang="en-US" sz="2000" u="sng" dirty="0"/>
              <a:t> </a:t>
            </a:r>
            <a:r>
              <a:rPr lang="en-US" sz="2000" u="sng" dirty="0" err="1"/>
              <a:t>venerdi</a:t>
            </a:r>
            <a:r>
              <a:rPr lang="en-US" sz="2000" u="sng" dirty="0"/>
              <a:t>’ </a:t>
            </a:r>
            <a:r>
              <a:rPr lang="en-US" sz="2000" dirty="0" err="1"/>
              <a:t>sul</a:t>
            </a:r>
            <a:r>
              <a:rPr lang="en-US" sz="2000" dirty="0"/>
              <a:t> </a:t>
            </a:r>
            <a:r>
              <a:rPr lang="en-US" sz="2000" dirty="0" err="1"/>
              <a:t>sito</a:t>
            </a:r>
            <a:r>
              <a:rPr lang="en-US" sz="2000" dirty="0"/>
              <a:t> web: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http://www.worldbank.org/en/publication/wdr2019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6E029-B7D1-44C0-B467-FE1AB05707D5}"/>
              </a:ext>
            </a:extLst>
          </p:cNvPr>
          <p:cNvSpPr txBox="1"/>
          <p:nvPr/>
        </p:nvSpPr>
        <p:spPr>
          <a:xfrm>
            <a:off x="357187" y="5710019"/>
            <a:ext cx="735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Il </a:t>
            </a:r>
            <a:r>
              <a:rPr lang="en-US" sz="2000" dirty="0" err="1"/>
              <a:t>rapporto</a:t>
            </a:r>
            <a:r>
              <a:rPr lang="en-US" sz="2000" dirty="0"/>
              <a:t> </a:t>
            </a:r>
            <a:r>
              <a:rPr lang="en-US" sz="2000" dirty="0" err="1"/>
              <a:t>verra</a:t>
            </a:r>
            <a:r>
              <a:rPr lang="en-US" sz="2000" dirty="0"/>
              <a:t>’ </a:t>
            </a:r>
            <a:r>
              <a:rPr lang="en-US" sz="2000" dirty="0" err="1"/>
              <a:t>pubblicato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prossimo</a:t>
            </a:r>
            <a:r>
              <a:rPr lang="en-US" sz="2000" dirty="0"/>
              <a:t> </a:t>
            </a:r>
            <a:r>
              <a:rPr lang="en-US" sz="2000" dirty="0" err="1"/>
              <a:t>Ottobre</a:t>
            </a:r>
            <a:r>
              <a:rPr lang="en-US" sz="2000" dirty="0"/>
              <a:t> 2018.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8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58775" y="440773"/>
            <a:ext cx="8439150" cy="733221"/>
          </a:xfrm>
        </p:spPr>
        <p:txBody>
          <a:bodyPr>
            <a:noAutofit/>
          </a:bodyPr>
          <a:lstStyle/>
          <a:p>
            <a:pPr marL="0" indent="0"/>
            <a:r>
              <a:rPr lang="en-US" sz="2800" b="1" i="1" dirty="0">
                <a:solidFill>
                  <a:schemeClr val="tx1"/>
                </a:solidFill>
              </a:rPr>
              <a:t>Uno </a:t>
            </a:r>
            <a:r>
              <a:rPr lang="en-US" sz="2800" b="1" i="1" dirty="0" err="1">
                <a:solidFill>
                  <a:schemeClr val="tx1"/>
                </a:solidFill>
              </a:rPr>
              <a:t>sguardo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alle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storia</a:t>
            </a:r>
            <a:r>
              <a:rPr lang="en-US" sz="2800" b="1" i="1" dirty="0">
                <a:solidFill>
                  <a:schemeClr val="tx1"/>
                </a:solidFill>
              </a:rPr>
              <a:t> …..</a:t>
            </a:r>
            <a:endParaRPr lang="en-US" sz="2800" b="1" i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sz="quarter" idx="10"/>
          </p:nvPr>
        </p:nvSpPr>
        <p:spPr>
          <a:xfrm>
            <a:off x="357188" y="1074605"/>
            <a:ext cx="8440737" cy="1261092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 1589, </a:t>
            </a:r>
            <a:r>
              <a:rPr lang="en-US" sz="1600" b="1" dirty="0">
                <a:solidFill>
                  <a:schemeClr val="tx1"/>
                </a:solidFill>
              </a:rPr>
              <a:t>Queen Elizabeth I </a:t>
            </a:r>
            <a:r>
              <a:rPr lang="en-US" sz="1600" dirty="0">
                <a:solidFill>
                  <a:schemeClr val="tx1"/>
                </a:solidFill>
              </a:rPr>
              <a:t>was alarmed when clergyman William Lee applied for a royal patent for a knitting machine. </a:t>
            </a:r>
            <a:r>
              <a:rPr lang="en-US" sz="1600" i="1" dirty="0">
                <a:solidFill>
                  <a:schemeClr val="tx1"/>
                </a:solidFill>
              </a:rPr>
              <a:t>“Consider thou what the invention would do to my poor subjects […] It would assuredly bring them to ruin by depriving them of employment.”</a:t>
            </a: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1ACA0C66-ED3B-419D-B903-E98E09D99BE8}" type="slidenum">
              <a:rPr lang="en-US" sz="1100" b="0">
                <a:solidFill>
                  <a:srgbClr val="595959"/>
                </a:solidFill>
                <a:latin typeface="Arial" pitchFamily="34" charset="0"/>
              </a:rPr>
              <a:pPr eaLnBrk="1" hangingPunct="1"/>
              <a:t>2</a:t>
            </a:fld>
            <a:endParaRPr lang="en-US" sz="1100" b="0">
              <a:solidFill>
                <a:srgbClr val="595959"/>
              </a:solidFill>
              <a:latin typeface="Arial" pitchFamily="34" charset="0"/>
            </a:endParaRPr>
          </a:p>
        </p:txBody>
      </p:sp>
      <p:pic>
        <p:nvPicPr>
          <p:cNvPr id="5" name="Picture 8" descr="Image result for luddite protests">
            <a:extLst>
              <a:ext uri="{FF2B5EF4-FFF2-40B4-BE49-F238E27FC236}">
                <a16:creationId xmlns:a16="http://schemas.microsoft.com/office/drawing/2014/main" id="{F17017C9-7272-4E57-A6E2-2BDCBDCF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19" y="2335697"/>
            <a:ext cx="3031434" cy="21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E0CA3D-F637-4930-B7E5-68D91CE17AE2}"/>
              </a:ext>
            </a:extLst>
          </p:cNvPr>
          <p:cNvSpPr txBox="1"/>
          <p:nvPr/>
        </p:nvSpPr>
        <p:spPr>
          <a:xfrm>
            <a:off x="427383" y="4761158"/>
            <a:ext cx="83705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Karl Marx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in 1867, worried that “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machinery does not just act as a superior competitor to the worker, always on the point of making him superfluous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</a:p>
          <a:p>
            <a:pPr marL="0" indent="0"/>
            <a:endParaRPr lang="en-US" b="0" dirty="0">
              <a:solidFill>
                <a:srgbClr val="FF0000"/>
              </a:solidFill>
              <a:latin typeface="+mn-lt"/>
            </a:endParaRPr>
          </a:p>
          <a:p>
            <a:pPr marL="0" indent="0"/>
            <a:r>
              <a:rPr lang="en-US" b="0" dirty="0">
                <a:solidFill>
                  <a:srgbClr val="C00000"/>
                </a:solidFill>
                <a:latin typeface="+mn-lt"/>
              </a:rPr>
              <a:t>Economist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John Maynard Keynes </a:t>
            </a:r>
            <a:r>
              <a:rPr lang="en-US" b="0" dirty="0">
                <a:solidFill>
                  <a:srgbClr val="C00000"/>
                </a:solidFill>
                <a:latin typeface="+mn-lt"/>
              </a:rPr>
              <a:t>warned in 1931 of widespread unemployment due to technology.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9376B-3DB9-4531-A6B5-E4FD908090D6}"/>
              </a:ext>
            </a:extLst>
          </p:cNvPr>
          <p:cNvSpPr txBox="1"/>
          <p:nvPr/>
        </p:nvSpPr>
        <p:spPr>
          <a:xfrm>
            <a:off x="576471" y="2816261"/>
            <a:ext cx="4661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The Luddites</a:t>
            </a:r>
            <a:r>
              <a:rPr lang="en-US" i="1" dirty="0">
                <a:latin typeface="+mn-lt"/>
                <a:cs typeface="Arial"/>
              </a:rPr>
              <a:t> Are The </a:t>
            </a:r>
            <a:r>
              <a:rPr lang="en-US" dirty="0">
                <a:latin typeface="+mn-lt"/>
                <a:cs typeface="Arial"/>
              </a:rPr>
              <a:t>M</a:t>
            </a:r>
            <a:r>
              <a:rPr lang="en-US" i="1" dirty="0">
                <a:latin typeface="+mn-lt"/>
                <a:cs typeface="Arial"/>
              </a:rPr>
              <a:t>ost </a:t>
            </a:r>
            <a:r>
              <a:rPr lang="en-US" dirty="0">
                <a:latin typeface="+mn-lt"/>
                <a:cs typeface="Arial"/>
              </a:rPr>
              <a:t>N</a:t>
            </a:r>
            <a:r>
              <a:rPr lang="en-US" i="1" dirty="0">
                <a:latin typeface="+mn-lt"/>
                <a:cs typeface="Arial"/>
              </a:rPr>
              <a:t>otorious - 1779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092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39150" cy="1083693"/>
          </a:xfrm>
        </p:spPr>
        <p:txBody>
          <a:bodyPr>
            <a:noAutofit/>
          </a:bodyPr>
          <a:lstStyle/>
          <a:p>
            <a:pPr marL="0" indent="0"/>
            <a:r>
              <a:rPr lang="en-US" dirty="0" err="1"/>
              <a:t>Previsioni</a:t>
            </a:r>
            <a:r>
              <a:rPr lang="en-US" dirty="0"/>
              <a:t> e </a:t>
            </a:r>
            <a:r>
              <a:rPr lang="en-US" dirty="0" err="1"/>
              <a:t>stime</a:t>
            </a:r>
            <a:r>
              <a:rPr lang="en-US" dirty="0"/>
              <a:t> </a:t>
            </a:r>
            <a:r>
              <a:rPr lang="en-US" dirty="0" err="1"/>
              <a:t>affidabili</a:t>
            </a:r>
            <a:r>
              <a:rPr lang="en-US" dirty="0"/>
              <a:t>?</a:t>
            </a:r>
            <a:endParaRPr lang="en-US" sz="2800" b="1" i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1ACA0C66-ED3B-419D-B903-E98E09D99BE8}" type="slidenum">
              <a:rPr lang="en-US" sz="1100" b="0">
                <a:solidFill>
                  <a:srgbClr val="595959"/>
                </a:solidFill>
                <a:latin typeface="Arial" pitchFamily="34" charset="0"/>
              </a:rPr>
              <a:pPr eaLnBrk="1" hangingPunct="1"/>
              <a:t>3</a:t>
            </a:fld>
            <a:endParaRPr lang="en-US" sz="1100" b="0">
              <a:solidFill>
                <a:srgbClr val="595959"/>
              </a:solidFill>
              <a:latin typeface="Arial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B3D8370-63A5-4F1F-9C41-BE002545A2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142504"/>
              </p:ext>
            </p:extLst>
          </p:nvPr>
        </p:nvGraphicFramePr>
        <p:xfrm>
          <a:off x="278296" y="1063487"/>
          <a:ext cx="8398565" cy="477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095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39150" cy="791679"/>
          </a:xfrm>
        </p:spPr>
        <p:txBody>
          <a:bodyPr>
            <a:noAutofit/>
          </a:bodyPr>
          <a:lstStyle/>
          <a:p>
            <a:pPr marL="0" indent="0"/>
            <a:r>
              <a:rPr lang="en-US" dirty="0"/>
              <a:t>Robots, 3D o </a:t>
            </a:r>
            <a:r>
              <a:rPr lang="en-US" dirty="0" err="1"/>
              <a:t>infrastrutture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?</a:t>
            </a:r>
            <a:endParaRPr lang="en-US" sz="2800" b="1" i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1ACA0C66-ED3B-419D-B903-E98E09D99BE8}" type="slidenum">
              <a:rPr lang="en-US" sz="1100" b="0">
                <a:solidFill>
                  <a:srgbClr val="595959"/>
                </a:solidFill>
                <a:latin typeface="Arial" pitchFamily="34" charset="0"/>
              </a:rPr>
              <a:pPr eaLnBrk="1" hangingPunct="1"/>
              <a:t>4</a:t>
            </a:fld>
            <a:endParaRPr lang="en-US" sz="1100" b="0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500B8-4D27-42E9-9FAA-17B663D34638}"/>
              </a:ext>
            </a:extLst>
          </p:cNvPr>
          <p:cNvSpPr txBox="1"/>
          <p:nvPr/>
        </p:nvSpPr>
        <p:spPr>
          <a:xfrm>
            <a:off x="280297" y="1878339"/>
            <a:ext cx="445072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0" dirty="0">
                <a:latin typeface="Arial"/>
                <a:cs typeface="Arial"/>
              </a:rPr>
              <a:t>Da superstars a </a:t>
            </a:r>
            <a:r>
              <a:rPr lang="en-US" sz="1800" b="0" dirty="0" err="1">
                <a:latin typeface="Arial"/>
                <a:cs typeface="Arial"/>
              </a:rPr>
              <a:t>piattaforme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digitali</a:t>
            </a:r>
            <a:r>
              <a:rPr lang="en-US" sz="1800" b="0" dirty="0">
                <a:latin typeface="Arial"/>
                <a:cs typeface="Arial"/>
              </a:rPr>
              <a:t> – </a:t>
            </a:r>
            <a:r>
              <a:rPr lang="en-US" sz="1800" b="0" dirty="0" err="1">
                <a:latin typeface="Arial"/>
                <a:cs typeface="Arial"/>
              </a:rPr>
              <a:t>presenza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globale</a:t>
            </a:r>
            <a:r>
              <a:rPr lang="en-US" sz="1800" b="0" dirty="0">
                <a:latin typeface="Arial"/>
                <a:cs typeface="Arial"/>
              </a:rPr>
              <a:t> in </a:t>
            </a:r>
            <a:r>
              <a:rPr lang="en-US" sz="1800" b="0" dirty="0" err="1">
                <a:latin typeface="Arial"/>
                <a:cs typeface="Arial"/>
              </a:rPr>
              <a:t>tutti</a:t>
            </a:r>
            <a:r>
              <a:rPr lang="en-US" sz="1800" b="0" dirty="0">
                <a:latin typeface="Arial"/>
                <a:cs typeface="Arial"/>
              </a:rPr>
              <a:t> i </a:t>
            </a:r>
            <a:r>
              <a:rPr lang="en-US" sz="1800" b="0" dirty="0" err="1">
                <a:latin typeface="Arial"/>
                <a:cs typeface="Arial"/>
              </a:rPr>
              <a:t>settori</a:t>
            </a:r>
            <a:r>
              <a:rPr lang="en-US" sz="1800" b="0" dirty="0">
                <a:latin typeface="Arial"/>
                <a:cs typeface="Arial"/>
              </a:rPr>
              <a:t> (Flipkart, Amazon, VIPKID).</a:t>
            </a:r>
          </a:p>
          <a:p>
            <a:pPr algn="just"/>
            <a:endParaRPr lang="en-US" sz="1800" b="0" dirty="0">
              <a:latin typeface="Arial"/>
              <a:cs typeface="Arial"/>
            </a:endParaRPr>
          </a:p>
          <a:p>
            <a:pPr algn="just"/>
            <a:r>
              <a:rPr lang="en-US" sz="1800" b="0" dirty="0" err="1">
                <a:latin typeface="Arial"/>
                <a:cs typeface="Arial"/>
              </a:rPr>
              <a:t>Creano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nuovi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mercati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digitali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che</a:t>
            </a:r>
            <a:r>
              <a:rPr lang="en-US" sz="1800" b="0" dirty="0">
                <a:latin typeface="Arial"/>
                <a:cs typeface="Arial"/>
              </a:rPr>
              <a:t> non </a:t>
            </a:r>
            <a:r>
              <a:rPr lang="en-US" sz="1800" b="0" dirty="0" err="1">
                <a:latin typeface="Arial"/>
                <a:cs typeface="Arial"/>
              </a:rPr>
              <a:t>hanno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una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presenza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fisica</a:t>
            </a:r>
            <a:r>
              <a:rPr lang="en-US" sz="1800" b="0" dirty="0">
                <a:latin typeface="Arial"/>
                <a:cs typeface="Arial"/>
              </a:rPr>
              <a:t> e </a:t>
            </a:r>
            <a:r>
              <a:rPr lang="en-US" sz="1800" b="0" dirty="0" err="1">
                <a:latin typeface="Arial"/>
                <a:cs typeface="Arial"/>
              </a:rPr>
              <a:t>crescono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velocemente</a:t>
            </a:r>
            <a:r>
              <a:rPr lang="en-US" sz="1800" b="0" dirty="0"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64AEE-74A1-4D9D-865C-454991725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26794" y="1878339"/>
            <a:ext cx="3618631" cy="2056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9247A9-0A23-44A8-AB11-631490D7A471}"/>
              </a:ext>
            </a:extLst>
          </p:cNvPr>
          <p:cNvSpPr txBox="1"/>
          <p:nvPr/>
        </p:nvSpPr>
        <p:spPr>
          <a:xfrm>
            <a:off x="280296" y="3934482"/>
            <a:ext cx="85160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0" dirty="0" err="1">
                <a:latin typeface="Arial"/>
                <a:cs typeface="Arial"/>
              </a:rPr>
              <a:t>Creano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nuove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categorie</a:t>
            </a:r>
            <a:r>
              <a:rPr lang="en-US" sz="1800" b="0" dirty="0">
                <a:latin typeface="Arial"/>
                <a:cs typeface="Arial"/>
              </a:rPr>
              <a:t> di </a:t>
            </a:r>
            <a:r>
              <a:rPr lang="en-US" sz="1800" b="0" dirty="0" err="1">
                <a:latin typeface="Arial"/>
                <a:cs typeface="Arial"/>
              </a:rPr>
              <a:t>lavoratori</a:t>
            </a:r>
            <a:r>
              <a:rPr lang="en-US" sz="1800" b="0" dirty="0">
                <a:latin typeface="Arial"/>
                <a:cs typeface="Arial"/>
              </a:rPr>
              <a:t>.</a:t>
            </a:r>
          </a:p>
          <a:p>
            <a:pPr algn="just"/>
            <a:endParaRPr lang="en-US" sz="1800" b="0" dirty="0">
              <a:latin typeface="Arial"/>
              <a:cs typeface="Arial"/>
            </a:endParaRPr>
          </a:p>
          <a:p>
            <a:pPr algn="just"/>
            <a:r>
              <a:rPr lang="en-US" sz="1800" b="0" dirty="0" err="1">
                <a:latin typeface="Arial"/>
                <a:cs typeface="Arial"/>
              </a:rPr>
              <a:t>Cambiano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il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modo</a:t>
            </a:r>
            <a:r>
              <a:rPr lang="en-US" sz="1800" b="0" dirty="0">
                <a:latin typeface="Arial"/>
                <a:cs typeface="Arial"/>
              </a:rPr>
              <a:t> di fare impresa (</a:t>
            </a:r>
            <a:r>
              <a:rPr lang="en-US" sz="1800" b="0" i="1" dirty="0">
                <a:latin typeface="Arial"/>
                <a:cs typeface="Arial"/>
              </a:rPr>
              <a:t>digital platform firm —one that operates globally, exists principally in the cloud</a:t>
            </a:r>
            <a:r>
              <a:rPr lang="en-US" sz="1800" b="0" dirty="0">
                <a:latin typeface="Arial"/>
                <a:cs typeface="Arial"/>
              </a:rPr>
              <a:t>), </a:t>
            </a:r>
            <a:r>
              <a:rPr lang="en-US" sz="1800" b="0" dirty="0" err="1">
                <a:latin typeface="Arial"/>
                <a:cs typeface="Arial"/>
              </a:rPr>
              <a:t>rendendo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attuali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leggi</a:t>
            </a:r>
            <a:r>
              <a:rPr lang="en-US" sz="1800" b="0" dirty="0">
                <a:latin typeface="Arial"/>
                <a:cs typeface="Arial"/>
              </a:rPr>
              <a:t> e </a:t>
            </a:r>
            <a:r>
              <a:rPr lang="en-US" sz="1800" b="0" dirty="0" err="1">
                <a:latin typeface="Arial"/>
                <a:cs typeface="Arial"/>
              </a:rPr>
              <a:t>regolamenti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su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concorrenza</a:t>
            </a:r>
            <a:r>
              <a:rPr lang="en-US" sz="1800" b="0" dirty="0">
                <a:latin typeface="Arial"/>
                <a:cs typeface="Arial"/>
              </a:rPr>
              <a:t> e anti-trust obsolete.</a:t>
            </a:r>
          </a:p>
          <a:p>
            <a:pPr algn="just"/>
            <a:r>
              <a:rPr lang="en-US" sz="1800" b="0" dirty="0">
                <a:latin typeface="Arial"/>
                <a:cs typeface="Arial"/>
              </a:rPr>
              <a:t> </a:t>
            </a:r>
          </a:p>
          <a:p>
            <a:pPr algn="just"/>
            <a:r>
              <a:rPr lang="en-US" sz="1800" b="0" dirty="0" err="1">
                <a:latin typeface="Arial"/>
                <a:cs typeface="Arial"/>
              </a:rPr>
              <a:t>Richiedono</a:t>
            </a:r>
            <a:r>
              <a:rPr lang="en-US" sz="1800" b="0" dirty="0">
                <a:latin typeface="Arial"/>
                <a:cs typeface="Arial"/>
              </a:rPr>
              <a:t> un </a:t>
            </a:r>
            <a:r>
              <a:rPr lang="en-US" sz="1800" b="0" dirty="0" err="1">
                <a:latin typeface="Arial"/>
                <a:cs typeface="Arial"/>
              </a:rPr>
              <a:t>ripensamento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dei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sistemi</a:t>
            </a:r>
            <a:r>
              <a:rPr lang="en-US" sz="1800" b="0" dirty="0">
                <a:latin typeface="Arial"/>
                <a:cs typeface="Arial"/>
              </a:rPr>
              <a:t> di </a:t>
            </a:r>
            <a:r>
              <a:rPr lang="en-US" sz="1800" b="0" dirty="0" err="1">
                <a:latin typeface="Arial"/>
                <a:cs typeface="Arial"/>
              </a:rPr>
              <a:t>tassazione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attuali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basati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su</a:t>
            </a:r>
            <a:r>
              <a:rPr lang="en-US" sz="1800" b="0" dirty="0">
                <a:latin typeface="Arial"/>
                <a:cs typeface="Arial"/>
              </a:rPr>
              <a:t> un </a:t>
            </a:r>
            <a:r>
              <a:rPr lang="en-US" sz="1800" b="0" dirty="0" err="1">
                <a:latin typeface="Arial"/>
                <a:cs typeface="Arial"/>
              </a:rPr>
              <a:t>concetto</a:t>
            </a:r>
            <a:r>
              <a:rPr lang="en-US" sz="1800" b="0" dirty="0">
                <a:latin typeface="Arial"/>
                <a:cs typeface="Arial"/>
              </a:rPr>
              <a:t> di </a:t>
            </a:r>
            <a:r>
              <a:rPr lang="en-US" sz="1800" b="0" dirty="0" err="1">
                <a:latin typeface="Arial"/>
                <a:cs typeface="Arial"/>
              </a:rPr>
              <a:t>presenza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fisica</a:t>
            </a:r>
            <a:r>
              <a:rPr lang="en-US" sz="1800" b="0" dirty="0">
                <a:latin typeface="Arial"/>
                <a:cs typeface="Arial"/>
              </a:rPr>
              <a:t> e </a:t>
            </a:r>
            <a:r>
              <a:rPr lang="en-US" sz="1800" b="0" i="1" dirty="0">
                <a:latin typeface="Arial"/>
                <a:cs typeface="Arial"/>
              </a:rPr>
              <a:t>tangible assets</a:t>
            </a:r>
            <a:r>
              <a:rPr lang="en-US" sz="1800" b="0" dirty="0"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8800F-0A48-4CD5-8FBF-83FE8655AC7C}"/>
              </a:ext>
            </a:extLst>
          </p:cNvPr>
          <p:cNvSpPr txBox="1"/>
          <p:nvPr/>
        </p:nvSpPr>
        <p:spPr>
          <a:xfrm>
            <a:off x="280297" y="1093304"/>
            <a:ext cx="7511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Arial"/>
                <a:cs typeface="Arial"/>
              </a:rPr>
              <a:t>Le </a:t>
            </a:r>
            <a:r>
              <a:rPr lang="en-US" sz="1800" b="0" dirty="0" err="1">
                <a:latin typeface="Arial"/>
                <a:cs typeface="Arial"/>
              </a:rPr>
              <a:t>infrastrutture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digitali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creano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nuovi</a:t>
            </a:r>
            <a:r>
              <a:rPr lang="en-US" sz="1800" b="0" dirty="0">
                <a:latin typeface="Arial"/>
                <a:cs typeface="Arial"/>
              </a:rPr>
              <a:t> </a:t>
            </a:r>
            <a:r>
              <a:rPr lang="en-US" sz="1800" b="0" dirty="0" err="1">
                <a:latin typeface="Arial"/>
                <a:cs typeface="Arial"/>
              </a:rPr>
              <a:t>ecosistemi</a:t>
            </a:r>
            <a:r>
              <a:rPr lang="en-US" sz="1800" b="0" dirty="0">
                <a:latin typeface="Arial"/>
                <a:cs typeface="Arial"/>
              </a:rPr>
              <a:t>, </a:t>
            </a:r>
            <a:r>
              <a:rPr lang="en-US" sz="1800" b="0" dirty="0" err="1">
                <a:latin typeface="Arial"/>
                <a:cs typeface="Arial"/>
              </a:rPr>
              <a:t>cambiando</a:t>
            </a:r>
            <a:r>
              <a:rPr lang="en-US" sz="1800" b="0" dirty="0">
                <a:latin typeface="Arial"/>
                <a:cs typeface="Arial"/>
              </a:rPr>
              <a:t> le </a:t>
            </a:r>
            <a:r>
              <a:rPr lang="en-US" sz="1800" b="0" dirty="0" err="1">
                <a:latin typeface="Arial"/>
                <a:cs typeface="Arial"/>
              </a:rPr>
              <a:t>aziende</a:t>
            </a:r>
            <a:r>
              <a:rPr lang="en-US" sz="1800" b="0" dirty="0">
                <a:latin typeface="Arial"/>
                <a:cs typeface="Arial"/>
              </a:rPr>
              <a:t>, la </a:t>
            </a:r>
            <a:r>
              <a:rPr lang="en-US" sz="1800" b="0" dirty="0" err="1">
                <a:latin typeface="Arial"/>
                <a:cs typeface="Arial"/>
              </a:rPr>
              <a:t>societa</a:t>
            </a:r>
            <a:r>
              <a:rPr lang="en-US" sz="1800" b="0" dirty="0">
                <a:latin typeface="Arial"/>
                <a:cs typeface="Arial"/>
              </a:rPr>
              <a:t>’ e i </a:t>
            </a:r>
            <a:r>
              <a:rPr lang="en-US" sz="1800" b="0" dirty="0" err="1">
                <a:latin typeface="Arial"/>
                <a:cs typeface="Arial"/>
              </a:rPr>
              <a:t>governi</a:t>
            </a:r>
            <a:r>
              <a:rPr lang="en-US" sz="1800" b="0" dirty="0"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8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736E4-BFB4-42E3-9B82-AEC3DEFBCD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934" y="1072662"/>
            <a:ext cx="8440305" cy="233646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Come </a:t>
            </a:r>
            <a:r>
              <a:rPr lang="en-US" sz="4000" b="1" dirty="0" err="1">
                <a:solidFill>
                  <a:srgbClr val="0070C0"/>
                </a:solidFill>
              </a:rPr>
              <a:t>prepararsi</a:t>
            </a:r>
            <a:r>
              <a:rPr lang="en-US" sz="40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79FE6-F658-45F2-85BE-B0AFD0B966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67EC7-5BC3-4E43-957F-BD3F61001E3F}"/>
              </a:ext>
            </a:extLst>
          </p:cNvPr>
          <p:cNvPicPr/>
          <p:nvPr/>
        </p:nvPicPr>
        <p:blipFill rotWithShape="1">
          <a:blip r:embed="rId2"/>
          <a:srcRect l="2124" b="4924"/>
          <a:stretch/>
        </p:blipFill>
        <p:spPr>
          <a:xfrm>
            <a:off x="3697049" y="1761275"/>
            <a:ext cx="4051783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9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087" y="359044"/>
            <a:ext cx="8115300" cy="628650"/>
          </a:xfrm>
        </p:spPr>
        <p:txBody>
          <a:bodyPr>
            <a:noAutofit/>
          </a:bodyPr>
          <a:lstStyle/>
          <a:p>
            <a:r>
              <a:rPr lang="en-US" sz="2800" b="1" i="1" cap="none" dirty="0">
                <a:solidFill>
                  <a:srgbClr val="021F43"/>
                </a:solidFill>
              </a:rPr>
              <a:t>1</a:t>
            </a:r>
            <a:r>
              <a:rPr lang="en-US" sz="2800" b="1" cap="none" dirty="0">
                <a:solidFill>
                  <a:srgbClr val="021F43"/>
                </a:solidFill>
              </a:rPr>
              <a:t>. </a:t>
            </a:r>
            <a:r>
              <a:rPr lang="en-US" sz="2800" b="1" cap="none" dirty="0" err="1">
                <a:solidFill>
                  <a:srgbClr val="021F43"/>
                </a:solidFill>
              </a:rPr>
              <a:t>Investire</a:t>
            </a:r>
            <a:r>
              <a:rPr lang="en-US" sz="2800" b="1" cap="none" dirty="0">
                <a:solidFill>
                  <a:srgbClr val="021F43"/>
                </a:solidFill>
              </a:rPr>
              <a:t> </a:t>
            </a:r>
            <a:r>
              <a:rPr lang="en-US" sz="2800" b="1" cap="none" dirty="0" err="1">
                <a:solidFill>
                  <a:srgbClr val="021F43"/>
                </a:solidFill>
              </a:rPr>
              <a:t>nella</a:t>
            </a:r>
            <a:r>
              <a:rPr lang="en-US" sz="2800" b="1" cap="none" dirty="0">
                <a:solidFill>
                  <a:srgbClr val="021F43"/>
                </a:solidFill>
              </a:rPr>
              <a:t> </a:t>
            </a:r>
            <a:r>
              <a:rPr lang="en-US" sz="2800" b="1" cap="none" dirty="0" err="1">
                <a:solidFill>
                  <a:srgbClr val="021F43"/>
                </a:solidFill>
              </a:rPr>
              <a:t>formazione</a:t>
            </a:r>
            <a:r>
              <a:rPr lang="en-US" sz="2800" b="1" cap="none" dirty="0">
                <a:solidFill>
                  <a:srgbClr val="021F43"/>
                </a:solidFill>
              </a:rPr>
              <a:t> </a:t>
            </a:r>
            <a:r>
              <a:rPr lang="en-US" sz="2800" b="1" cap="none" dirty="0" err="1">
                <a:solidFill>
                  <a:srgbClr val="021F43"/>
                </a:solidFill>
              </a:rPr>
              <a:t>delle</a:t>
            </a:r>
            <a:r>
              <a:rPr lang="en-US" sz="2800" b="1" cap="none" dirty="0">
                <a:solidFill>
                  <a:srgbClr val="021F43"/>
                </a:solidFill>
              </a:rPr>
              <a:t> </a:t>
            </a:r>
            <a:r>
              <a:rPr lang="en-US" sz="2800" b="1" cap="none" dirty="0" err="1">
                <a:solidFill>
                  <a:srgbClr val="021F43"/>
                </a:solidFill>
              </a:rPr>
              <a:t>persone</a:t>
            </a:r>
            <a:r>
              <a:rPr lang="en-US" sz="2800" b="1" cap="none" dirty="0">
                <a:solidFill>
                  <a:srgbClr val="021F43"/>
                </a:solidFill>
              </a:rPr>
              <a:t> </a:t>
            </a:r>
            <a:r>
              <a:rPr lang="en-US" sz="2800" b="1" i="1" cap="none" dirty="0">
                <a:solidFill>
                  <a:srgbClr val="021F43"/>
                </a:solidFill>
              </a:rPr>
              <a:t>(human capital). 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349481066"/>
              </p:ext>
            </p:extLst>
          </p:nvPr>
        </p:nvGraphicFramePr>
        <p:xfrm>
          <a:off x="434175" y="2542467"/>
          <a:ext cx="3933894" cy="363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171482146"/>
              </p:ext>
            </p:extLst>
          </p:nvPr>
        </p:nvGraphicFramePr>
        <p:xfrm>
          <a:off x="4368069" y="2731310"/>
          <a:ext cx="4442900" cy="365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5705FA-FF14-4F3C-B4A3-DF4FFA86B991}"/>
              </a:ext>
            </a:extLst>
          </p:cNvPr>
          <p:cNvSpPr txBox="1"/>
          <p:nvPr/>
        </p:nvSpPr>
        <p:spPr>
          <a:xfrm>
            <a:off x="367748" y="1290829"/>
            <a:ext cx="851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err="1">
                <a:latin typeface="+mn-lt"/>
              </a:rPr>
              <a:t>Cresce</a:t>
            </a:r>
            <a:r>
              <a:rPr lang="en-US" sz="1800" b="0" dirty="0">
                <a:latin typeface="+mn-lt"/>
              </a:rPr>
              <a:t> la </a:t>
            </a:r>
            <a:r>
              <a:rPr lang="en-US" sz="1800" b="0" dirty="0" err="1">
                <a:latin typeface="+mn-lt"/>
              </a:rPr>
              <a:t>domanda</a:t>
            </a:r>
            <a:r>
              <a:rPr lang="en-US" sz="1800" b="0" dirty="0">
                <a:latin typeface="+mn-lt"/>
              </a:rPr>
              <a:t> di </a:t>
            </a:r>
            <a:r>
              <a:rPr lang="en-US" sz="1800" b="0" dirty="0" err="1">
                <a:latin typeface="+mn-lt"/>
              </a:rPr>
              <a:t>lavoro</a:t>
            </a:r>
            <a:r>
              <a:rPr lang="en-US" sz="1800" b="0" dirty="0">
                <a:latin typeface="+mn-lt"/>
              </a:rPr>
              <a:t> per </a:t>
            </a:r>
            <a:r>
              <a:rPr lang="en-US" sz="1800" b="0" dirty="0" err="1">
                <a:latin typeface="+mn-lt"/>
              </a:rPr>
              <a:t>competenze</a:t>
            </a:r>
            <a:r>
              <a:rPr lang="en-US" sz="1800" b="0" dirty="0">
                <a:latin typeface="+mn-lt"/>
              </a:rPr>
              <a:t> emotive e </a:t>
            </a:r>
            <a:r>
              <a:rPr lang="en-US" sz="1800" b="0" dirty="0" err="1">
                <a:latin typeface="+mn-lt"/>
              </a:rPr>
              <a:t>sociali</a:t>
            </a:r>
            <a:r>
              <a:rPr lang="en-US" sz="1800" b="0" dirty="0">
                <a:latin typeface="+mn-lt"/>
              </a:rPr>
              <a:t> (</a:t>
            </a:r>
            <a:r>
              <a:rPr lang="en-US" sz="1800" b="0" i="1" dirty="0">
                <a:latin typeface="+mn-lt"/>
              </a:rPr>
              <a:t>socio-emotional skills</a:t>
            </a:r>
            <a:r>
              <a:rPr lang="en-US" sz="1800" b="0" dirty="0">
                <a:latin typeface="+mn-lt"/>
              </a:rPr>
              <a:t>) </a:t>
            </a:r>
            <a:r>
              <a:rPr lang="en-US" sz="1800" b="0" dirty="0" err="1">
                <a:latin typeface="+mn-lt"/>
              </a:rPr>
              <a:t>ed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abilita</a:t>
            </a:r>
            <a:r>
              <a:rPr lang="en-US" sz="1800" b="0" dirty="0">
                <a:latin typeface="+mn-lt"/>
              </a:rPr>
              <a:t>’ cognitive (</a:t>
            </a:r>
            <a:r>
              <a:rPr lang="en-US" sz="1800" b="0" i="1" dirty="0">
                <a:latin typeface="+mn-lt"/>
              </a:rPr>
              <a:t>high order cognitive</a:t>
            </a:r>
            <a:r>
              <a:rPr lang="en-US" sz="1800" b="0" dirty="0">
                <a:latin typeface="+mn-lt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6B165-42B8-4F64-A9C8-3F2BE1A350D8}"/>
              </a:ext>
            </a:extLst>
          </p:cNvPr>
          <p:cNvSpPr/>
          <p:nvPr/>
        </p:nvSpPr>
        <p:spPr>
          <a:xfrm>
            <a:off x="241684" y="2164958"/>
            <a:ext cx="8030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Composizione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Occupazione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(2000-2012)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4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3BE309-904F-4B91-9585-932718030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8" y="1835218"/>
            <a:ext cx="4664098" cy="1864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ED3C67-F5F8-4FAB-A7CD-CF331E37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2" y="240136"/>
            <a:ext cx="7886700" cy="621637"/>
          </a:xfrm>
        </p:spPr>
        <p:txBody>
          <a:bodyPr>
            <a:normAutofit/>
          </a:bodyPr>
          <a:lstStyle/>
          <a:p>
            <a:r>
              <a:rPr lang="en-US" sz="2800" b="1" i="1" cap="none" dirty="0">
                <a:solidFill>
                  <a:srgbClr val="021F43"/>
                </a:solidFill>
              </a:rPr>
              <a:t>Come cambia la </a:t>
            </a:r>
            <a:r>
              <a:rPr lang="en-US" sz="2800" b="1" i="1" cap="none" dirty="0" err="1">
                <a:solidFill>
                  <a:srgbClr val="021F43"/>
                </a:solidFill>
              </a:rPr>
              <a:t>domanda</a:t>
            </a:r>
            <a:r>
              <a:rPr lang="en-US" sz="2800" b="1" i="1" cap="none" dirty="0">
                <a:solidFill>
                  <a:srgbClr val="021F43"/>
                </a:solidFill>
              </a:rPr>
              <a:t> di </a:t>
            </a:r>
            <a:r>
              <a:rPr lang="en-US" sz="2800" b="1" i="1" cap="none" dirty="0" err="1">
                <a:solidFill>
                  <a:srgbClr val="021F43"/>
                </a:solidFill>
              </a:rPr>
              <a:t>lavoro</a:t>
            </a:r>
            <a:endParaRPr lang="en-US" sz="2800" b="1" i="1" cap="none" dirty="0">
              <a:solidFill>
                <a:srgbClr val="021F4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05B3F-0469-4E43-8023-27DA988AC0E0}"/>
              </a:ext>
            </a:extLst>
          </p:cNvPr>
          <p:cNvSpPr txBox="1"/>
          <p:nvPr/>
        </p:nvSpPr>
        <p:spPr>
          <a:xfrm>
            <a:off x="590002" y="802567"/>
            <a:ext cx="784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 requirements of Hilton hotel management trainee in Shanghai, China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694B17-6138-4C87-A9FC-C284B928BC5C}"/>
              </a:ext>
            </a:extLst>
          </p:cNvPr>
          <p:cNvGraphicFramePr/>
          <p:nvPr>
            <p:extLst/>
          </p:nvPr>
        </p:nvGraphicFramePr>
        <p:xfrm>
          <a:off x="863635" y="1287466"/>
          <a:ext cx="7339434" cy="510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057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3C67-F5F8-4FAB-A7CD-CF331E37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2" y="240136"/>
            <a:ext cx="7886700" cy="621637"/>
          </a:xfrm>
        </p:spPr>
        <p:txBody>
          <a:bodyPr>
            <a:normAutofit/>
          </a:bodyPr>
          <a:lstStyle/>
          <a:p>
            <a:r>
              <a:rPr lang="en-US" sz="2800" b="1" cap="none" dirty="0" err="1">
                <a:solidFill>
                  <a:srgbClr val="021F43"/>
                </a:solidFill>
              </a:rPr>
              <a:t>L’importanza</a:t>
            </a:r>
            <a:r>
              <a:rPr lang="en-US" sz="2800" b="1" cap="none" dirty="0">
                <a:solidFill>
                  <a:srgbClr val="021F43"/>
                </a:solidFill>
              </a:rPr>
              <a:t> del </a:t>
            </a:r>
            <a:r>
              <a:rPr lang="en-US" sz="2800" b="1" i="1" cap="none" dirty="0">
                <a:solidFill>
                  <a:srgbClr val="021F43"/>
                </a:solidFill>
              </a:rPr>
              <a:t>life-long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62BBE-42E7-447B-82EC-8CC44B9AFD80}"/>
              </a:ext>
            </a:extLst>
          </p:cNvPr>
          <p:cNvSpPr txBox="1"/>
          <p:nvPr/>
        </p:nvSpPr>
        <p:spPr>
          <a:xfrm>
            <a:off x="407504" y="1032317"/>
            <a:ext cx="745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+mn-lt"/>
              </a:rPr>
              <a:t>Privilegiare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flessibilita</a:t>
            </a:r>
            <a:r>
              <a:rPr lang="en-US" sz="1800" dirty="0">
                <a:latin typeface="+mn-lt"/>
              </a:rPr>
              <a:t>’ e </a:t>
            </a:r>
            <a:r>
              <a:rPr lang="en-US" sz="1800" dirty="0" err="1">
                <a:latin typeface="+mn-lt"/>
              </a:rPr>
              <a:t>adattabilita</a:t>
            </a:r>
            <a:r>
              <a:rPr lang="en-US" sz="1800" dirty="0">
                <a:latin typeface="+mn-lt"/>
              </a:rPr>
              <a:t>’ </a:t>
            </a:r>
            <a:r>
              <a:rPr lang="en-US" sz="1800" dirty="0" err="1">
                <a:latin typeface="+mn-lt"/>
              </a:rPr>
              <a:t>delle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competenze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5CE327-85E9-4543-8FF7-4760BE2F7D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93" y="1558049"/>
            <a:ext cx="5297194" cy="3172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9884BB-8A71-4625-A1A1-4F6739E276D9}"/>
              </a:ext>
            </a:extLst>
          </p:cNvPr>
          <p:cNvSpPr txBox="1"/>
          <p:nvPr/>
        </p:nvSpPr>
        <p:spPr>
          <a:xfrm>
            <a:off x="590002" y="5078895"/>
            <a:ext cx="7423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Quale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ruolo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per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l’istruzione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terziaria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ed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i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programmi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di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formazione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per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adulti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(</a:t>
            </a:r>
            <a:r>
              <a:rPr lang="en-US" sz="2400" i="1" dirty="0">
                <a:solidFill>
                  <a:srgbClr val="0070C0"/>
                </a:solidFill>
                <a:latin typeface="+mn-lt"/>
              </a:rPr>
              <a:t>reskilling and upskilling programs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77693"/>
      </p:ext>
    </p:extLst>
  </p:cSld>
  <p:clrMapOvr>
    <a:masterClrMapping/>
  </p:clrMapOvr>
</p:sld>
</file>

<file path=ppt/theme/theme1.xml><?xml version="1.0" encoding="utf-8"?>
<a:theme xmlns:a="http://schemas.openxmlformats.org/drawingml/2006/main" name="2014 WB Treasury Slide Deck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pdated TRE PPT with new Logo.pptx" id="{7E6A5106-0875-4EAA-ADED-F398810DD862}" vid="{9EDFCD4C-1D6E-4FD8-AE63-6EA1D25EA099}"/>
    </a:ext>
  </a:extLst>
</a:theme>
</file>

<file path=ppt/theme/theme2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pdated TRE PPT with new Logo.pptx" id="{7E6A5106-0875-4EAA-ADED-F398810DD862}" vid="{D42F63A1-DC98-4810-B1DF-62CA8C2D6C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792</Words>
  <Application>Microsoft Office PowerPoint</Application>
  <PresentationFormat>On-screen Show (4:3)</PresentationFormat>
  <Paragraphs>111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Andes ExtraLight</vt:lpstr>
      <vt:lpstr>Arial</vt:lpstr>
      <vt:lpstr>Arial Bold</vt:lpstr>
      <vt:lpstr>Calibri</vt:lpstr>
      <vt:lpstr>Times New Roman</vt:lpstr>
      <vt:lpstr>Trebuchet MS</vt:lpstr>
      <vt:lpstr>Wingdings</vt:lpstr>
      <vt:lpstr>2014 WB Treasury Slide Deck</vt:lpstr>
      <vt:lpstr>Full Page Interior</vt:lpstr>
      <vt:lpstr>Festival Economia Trento</vt:lpstr>
      <vt:lpstr>World Development Report 2019 THE CHANGING NATURE OF WORK</vt:lpstr>
      <vt:lpstr>Uno sguardo alle storia …..</vt:lpstr>
      <vt:lpstr>Previsioni e stime affidabili?</vt:lpstr>
      <vt:lpstr>Robots, 3D o infrastrutture digitali?</vt:lpstr>
      <vt:lpstr>PowerPoint Presentation</vt:lpstr>
      <vt:lpstr>1. Investire nella formazione delle persone (human capital). </vt:lpstr>
      <vt:lpstr>Come cambia la domanda di lavoro</vt:lpstr>
      <vt:lpstr>L’importanza del life-long learning</vt:lpstr>
      <vt:lpstr>2. Investire in assistenza, previdenza e flessibilita’ del mercato del lavoro (Social Protection)</vt:lpstr>
      <vt:lpstr>Leggi e regolamenti del mercato del lavoro</vt:lpstr>
      <vt:lpstr>Sistema di social protection</vt:lpstr>
      <vt:lpstr>3. Supportare PMIs o startups?</vt:lpstr>
      <vt:lpstr>4. Ripensare il sistema fiscale? </vt:lpstr>
      <vt:lpstr>Tax Avoidance</vt:lpstr>
      <vt:lpstr>Ma anche ….</vt:lpstr>
      <vt:lpstr>Thank you!  Questions?    http://www.worldbank.org/en/publication/wdr2019  wdr2019@worldbank.org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Development Report 2019</dc:title>
  <dc:creator>Davida Louise Connon</dc:creator>
  <cp:lastModifiedBy>Federica Saliola</cp:lastModifiedBy>
  <cp:revision>75</cp:revision>
  <cp:lastPrinted>2018-05-31T19:42:36Z</cp:lastPrinted>
  <dcterms:modified xsi:type="dcterms:W3CDTF">2018-06-02T19:29:02Z</dcterms:modified>
</cp:coreProperties>
</file>